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7"/>
  </p:notesMasterIdLst>
  <p:handoutMasterIdLst>
    <p:handoutMasterId r:id="rId148"/>
  </p:handoutMasterIdLst>
  <p:sldIdLst>
    <p:sldId id="2584" r:id="rId2"/>
    <p:sldId id="2937" r:id="rId3"/>
    <p:sldId id="2889" r:id="rId4"/>
    <p:sldId id="2890" r:id="rId5"/>
    <p:sldId id="2891" r:id="rId6"/>
    <p:sldId id="2892" r:id="rId7"/>
    <p:sldId id="2893" r:id="rId8"/>
    <p:sldId id="2894" r:id="rId9"/>
    <p:sldId id="2895" r:id="rId10"/>
    <p:sldId id="2896" r:id="rId11"/>
    <p:sldId id="2897" r:id="rId12"/>
    <p:sldId id="2898" r:id="rId13"/>
    <p:sldId id="2899" r:id="rId14"/>
    <p:sldId id="2900" r:id="rId15"/>
    <p:sldId id="2901" r:id="rId16"/>
    <p:sldId id="2902" r:id="rId17"/>
    <p:sldId id="2903" r:id="rId18"/>
    <p:sldId id="2904" r:id="rId19"/>
    <p:sldId id="2905" r:id="rId20"/>
    <p:sldId id="2906" r:id="rId21"/>
    <p:sldId id="2907" r:id="rId22"/>
    <p:sldId id="2908" r:id="rId23"/>
    <p:sldId id="2909" r:id="rId24"/>
    <p:sldId id="2910" r:id="rId25"/>
    <p:sldId id="2911" r:id="rId26"/>
    <p:sldId id="2912" r:id="rId27"/>
    <p:sldId id="2913" r:id="rId28"/>
    <p:sldId id="2914" r:id="rId29"/>
    <p:sldId id="2915" r:id="rId30"/>
    <p:sldId id="2916" r:id="rId31"/>
    <p:sldId id="2917" r:id="rId32"/>
    <p:sldId id="2918" r:id="rId33"/>
    <p:sldId id="2919" r:id="rId34"/>
    <p:sldId id="2920" r:id="rId35"/>
    <p:sldId id="2921" r:id="rId36"/>
    <p:sldId id="2922" r:id="rId37"/>
    <p:sldId id="2923" r:id="rId38"/>
    <p:sldId id="2924" r:id="rId39"/>
    <p:sldId id="2925" r:id="rId40"/>
    <p:sldId id="2926" r:id="rId41"/>
    <p:sldId id="2927" r:id="rId42"/>
    <p:sldId id="2928" r:id="rId43"/>
    <p:sldId id="2929" r:id="rId44"/>
    <p:sldId id="2930" r:id="rId45"/>
    <p:sldId id="2931" r:id="rId46"/>
    <p:sldId id="2932" r:id="rId47"/>
    <p:sldId id="2933" r:id="rId48"/>
    <p:sldId id="2934" r:id="rId49"/>
    <p:sldId id="2935" r:id="rId50"/>
    <p:sldId id="2936" r:id="rId51"/>
    <p:sldId id="2938" r:id="rId52"/>
    <p:sldId id="2940" r:id="rId53"/>
    <p:sldId id="2941" r:id="rId54"/>
    <p:sldId id="2942" r:id="rId55"/>
    <p:sldId id="2943" r:id="rId56"/>
    <p:sldId id="2944" r:id="rId57"/>
    <p:sldId id="2945" r:id="rId58"/>
    <p:sldId id="2946" r:id="rId59"/>
    <p:sldId id="2947" r:id="rId60"/>
    <p:sldId id="2948" r:id="rId61"/>
    <p:sldId id="2949" r:id="rId62"/>
    <p:sldId id="2950" r:id="rId63"/>
    <p:sldId id="2951" r:id="rId64"/>
    <p:sldId id="2952" r:id="rId65"/>
    <p:sldId id="2953" r:id="rId66"/>
    <p:sldId id="2954" r:id="rId67"/>
    <p:sldId id="2955" r:id="rId68"/>
    <p:sldId id="2956" r:id="rId69"/>
    <p:sldId id="2957" r:id="rId70"/>
    <p:sldId id="2958" r:id="rId71"/>
    <p:sldId id="2959" r:id="rId72"/>
    <p:sldId id="2960" r:id="rId73"/>
    <p:sldId id="2961" r:id="rId74"/>
    <p:sldId id="2962" r:id="rId75"/>
    <p:sldId id="2963" r:id="rId76"/>
    <p:sldId id="2964" r:id="rId77"/>
    <p:sldId id="2965" r:id="rId78"/>
    <p:sldId id="2966" r:id="rId79"/>
    <p:sldId id="2967" r:id="rId80"/>
    <p:sldId id="2968" r:id="rId81"/>
    <p:sldId id="2969" r:id="rId82"/>
    <p:sldId id="2970" r:id="rId83"/>
    <p:sldId id="2971" r:id="rId84"/>
    <p:sldId id="2972" r:id="rId85"/>
    <p:sldId id="2973" r:id="rId86"/>
    <p:sldId id="2974" r:id="rId87"/>
    <p:sldId id="2975" r:id="rId88"/>
    <p:sldId id="2976" r:id="rId89"/>
    <p:sldId id="2977" r:id="rId90"/>
    <p:sldId id="2978" r:id="rId91"/>
    <p:sldId id="2979" r:id="rId92"/>
    <p:sldId id="2980" r:id="rId93"/>
    <p:sldId id="2981" r:id="rId94"/>
    <p:sldId id="2983" r:id="rId95"/>
    <p:sldId id="2984" r:id="rId96"/>
    <p:sldId id="2985" r:id="rId97"/>
    <p:sldId id="2987" r:id="rId98"/>
    <p:sldId id="2988" r:id="rId99"/>
    <p:sldId id="2989" r:id="rId100"/>
    <p:sldId id="2990" r:id="rId101"/>
    <p:sldId id="2991" r:id="rId102"/>
    <p:sldId id="2992" r:id="rId103"/>
    <p:sldId id="2993" r:id="rId104"/>
    <p:sldId id="2994" r:id="rId105"/>
    <p:sldId id="2995" r:id="rId106"/>
    <p:sldId id="2996" r:id="rId107"/>
    <p:sldId id="2997" r:id="rId108"/>
    <p:sldId id="2998" r:id="rId109"/>
    <p:sldId id="2999" r:id="rId110"/>
    <p:sldId id="3000" r:id="rId111"/>
    <p:sldId id="3001" r:id="rId112"/>
    <p:sldId id="3002" r:id="rId113"/>
    <p:sldId id="3003" r:id="rId114"/>
    <p:sldId id="3004" r:id="rId115"/>
    <p:sldId id="3005" r:id="rId116"/>
    <p:sldId id="3006" r:id="rId117"/>
    <p:sldId id="3007" r:id="rId118"/>
    <p:sldId id="3011" r:id="rId119"/>
    <p:sldId id="3012" r:id="rId120"/>
    <p:sldId id="3013" r:id="rId121"/>
    <p:sldId id="3014" r:id="rId122"/>
    <p:sldId id="3015" r:id="rId123"/>
    <p:sldId id="3016" r:id="rId124"/>
    <p:sldId id="3017" r:id="rId125"/>
    <p:sldId id="3018" r:id="rId126"/>
    <p:sldId id="3019" r:id="rId127"/>
    <p:sldId id="3020" r:id="rId128"/>
    <p:sldId id="3021" r:id="rId129"/>
    <p:sldId id="3022" r:id="rId130"/>
    <p:sldId id="3023" r:id="rId131"/>
    <p:sldId id="3024" r:id="rId132"/>
    <p:sldId id="3025" r:id="rId133"/>
    <p:sldId id="3026" r:id="rId134"/>
    <p:sldId id="3027" r:id="rId135"/>
    <p:sldId id="3028" r:id="rId136"/>
    <p:sldId id="3029" r:id="rId137"/>
    <p:sldId id="3035" r:id="rId138"/>
    <p:sldId id="3044" r:id="rId139"/>
    <p:sldId id="3045" r:id="rId140"/>
    <p:sldId id="3046" r:id="rId141"/>
    <p:sldId id="3047" r:id="rId142"/>
    <p:sldId id="3048" r:id="rId143"/>
    <p:sldId id="3049" r:id="rId144"/>
    <p:sldId id="3039" r:id="rId145"/>
    <p:sldId id="3050" r:id="rId146"/>
  </p:sldIdLst>
  <p:sldSz cx="9144000" cy="6858000" type="screen4x3"/>
  <p:notesSz cx="6784975" cy="9906000"/>
  <p:defaultTextStyle>
    <a:defPPr>
      <a:defRPr lang="en-US"/>
    </a:defPPr>
    <a:lvl1pPr algn="l" rtl="0" fontAlgn="base">
      <a:spcBef>
        <a:spcPct val="0"/>
      </a:spcBef>
      <a:spcAft>
        <a:spcPct val="0"/>
      </a:spcAft>
      <a:defRPr kumimoji="1" sz="2600" kern="1200">
        <a:solidFill>
          <a:schemeClr val="tx1"/>
        </a:solidFill>
        <a:latin typeface="Eras Demi ITC" pitchFamily="34" charset="0"/>
        <a:ea typeface="+mn-ea"/>
        <a:cs typeface="+mn-cs"/>
      </a:defRPr>
    </a:lvl1pPr>
    <a:lvl2pPr marL="457200" algn="l" rtl="0" fontAlgn="base">
      <a:spcBef>
        <a:spcPct val="0"/>
      </a:spcBef>
      <a:spcAft>
        <a:spcPct val="0"/>
      </a:spcAft>
      <a:defRPr kumimoji="1" sz="2600" kern="1200">
        <a:solidFill>
          <a:schemeClr val="tx1"/>
        </a:solidFill>
        <a:latin typeface="Eras Demi ITC" pitchFamily="34" charset="0"/>
        <a:ea typeface="+mn-ea"/>
        <a:cs typeface="+mn-cs"/>
      </a:defRPr>
    </a:lvl2pPr>
    <a:lvl3pPr marL="914400" algn="l" rtl="0" fontAlgn="base">
      <a:spcBef>
        <a:spcPct val="0"/>
      </a:spcBef>
      <a:spcAft>
        <a:spcPct val="0"/>
      </a:spcAft>
      <a:defRPr kumimoji="1" sz="2600" kern="1200">
        <a:solidFill>
          <a:schemeClr val="tx1"/>
        </a:solidFill>
        <a:latin typeface="Eras Demi ITC" pitchFamily="34" charset="0"/>
        <a:ea typeface="+mn-ea"/>
        <a:cs typeface="+mn-cs"/>
      </a:defRPr>
    </a:lvl3pPr>
    <a:lvl4pPr marL="1371600" algn="l" rtl="0" fontAlgn="base">
      <a:spcBef>
        <a:spcPct val="0"/>
      </a:spcBef>
      <a:spcAft>
        <a:spcPct val="0"/>
      </a:spcAft>
      <a:defRPr kumimoji="1" sz="2600" kern="1200">
        <a:solidFill>
          <a:schemeClr val="tx1"/>
        </a:solidFill>
        <a:latin typeface="Eras Demi ITC" pitchFamily="34" charset="0"/>
        <a:ea typeface="+mn-ea"/>
        <a:cs typeface="+mn-cs"/>
      </a:defRPr>
    </a:lvl4pPr>
    <a:lvl5pPr marL="1828800" algn="l" rtl="0" fontAlgn="base">
      <a:spcBef>
        <a:spcPct val="0"/>
      </a:spcBef>
      <a:spcAft>
        <a:spcPct val="0"/>
      </a:spcAft>
      <a:defRPr kumimoji="1" sz="2600" kern="1200">
        <a:solidFill>
          <a:schemeClr val="tx1"/>
        </a:solidFill>
        <a:latin typeface="Eras Demi ITC" pitchFamily="34" charset="0"/>
        <a:ea typeface="+mn-ea"/>
        <a:cs typeface="+mn-cs"/>
      </a:defRPr>
    </a:lvl5pPr>
    <a:lvl6pPr marL="2286000" algn="l" defTabSz="914400" rtl="0" eaLnBrk="1" latinLnBrk="0" hangingPunct="1">
      <a:defRPr kumimoji="1" sz="2600" kern="1200">
        <a:solidFill>
          <a:schemeClr val="tx1"/>
        </a:solidFill>
        <a:latin typeface="Eras Demi ITC" pitchFamily="34" charset="0"/>
        <a:ea typeface="+mn-ea"/>
        <a:cs typeface="+mn-cs"/>
      </a:defRPr>
    </a:lvl6pPr>
    <a:lvl7pPr marL="2743200" algn="l" defTabSz="914400" rtl="0" eaLnBrk="1" latinLnBrk="0" hangingPunct="1">
      <a:defRPr kumimoji="1" sz="2600" kern="1200">
        <a:solidFill>
          <a:schemeClr val="tx1"/>
        </a:solidFill>
        <a:latin typeface="Eras Demi ITC" pitchFamily="34" charset="0"/>
        <a:ea typeface="+mn-ea"/>
        <a:cs typeface="+mn-cs"/>
      </a:defRPr>
    </a:lvl7pPr>
    <a:lvl8pPr marL="3200400" algn="l" defTabSz="914400" rtl="0" eaLnBrk="1" latinLnBrk="0" hangingPunct="1">
      <a:defRPr kumimoji="1" sz="2600" kern="1200">
        <a:solidFill>
          <a:schemeClr val="tx1"/>
        </a:solidFill>
        <a:latin typeface="Eras Demi ITC" pitchFamily="34" charset="0"/>
        <a:ea typeface="+mn-ea"/>
        <a:cs typeface="+mn-cs"/>
      </a:defRPr>
    </a:lvl8pPr>
    <a:lvl9pPr marL="3657600" algn="l" defTabSz="914400" rtl="0" eaLnBrk="1" latinLnBrk="0" hangingPunct="1">
      <a:defRPr kumimoji="1" sz="2600" kern="1200">
        <a:solidFill>
          <a:schemeClr val="tx1"/>
        </a:solidFill>
        <a:latin typeface="Eras Demi ITC" pitchFamily="34" charset="0"/>
        <a:ea typeface="+mn-ea"/>
        <a:cs typeface="+mn-cs"/>
      </a:defRPr>
    </a:lvl9pPr>
  </p:defaultTextStyle>
  <p:extLst>
    <p:ext uri="{EFAFB233-063F-42B5-8137-9DF3F51BA10A}">
      <p15:sldGuideLst xmlns:p15="http://schemas.microsoft.com/office/powerpoint/2012/main" xmlns="">
        <p15:guide id="1" orient="horz" pos="528">
          <p15:clr>
            <a:srgbClr val="A4A3A4"/>
          </p15:clr>
        </p15:guide>
        <p15:guide id="2" pos="5759">
          <p15:clr>
            <a:srgbClr val="A4A3A4"/>
          </p15:clr>
        </p15:guide>
      </p15:sldGuideLst>
    </p:ext>
    <p:ext uri="{2D200454-40CA-4A62-9FC3-DE9A4176ACB9}">
      <p15:notesGuideLst xmlns:p15="http://schemas.microsoft.com/office/powerpoint/2012/main" xmlns="">
        <p15:guide id="1" orient="horz" pos="3120" userDrawn="1">
          <p15:clr>
            <a:srgbClr val="A4A3A4"/>
          </p15:clr>
        </p15:guide>
        <p15:guide id="2" pos="21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948"/>
    <a:srgbClr val="11418A"/>
    <a:srgbClr val="0061A5"/>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9" autoAdjust="0"/>
    <p:restoredTop sz="94660" autoAdjust="0"/>
  </p:normalViewPr>
  <p:slideViewPr>
    <p:cSldViewPr>
      <p:cViewPr varScale="1">
        <p:scale>
          <a:sx n="55" d="100"/>
          <a:sy n="55" d="100"/>
        </p:scale>
        <p:origin x="-1362" y="-78"/>
      </p:cViewPr>
      <p:guideLst>
        <p:guide orient="horz" pos="528"/>
        <p:guide pos="57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8618"/>
    </p:cViewPr>
  </p:sorterViewPr>
  <p:notesViewPr>
    <p:cSldViewPr>
      <p:cViewPr varScale="1">
        <p:scale>
          <a:sx n="62" d="100"/>
          <a:sy n="62" d="100"/>
        </p:scale>
        <p:origin x="3354" y="90"/>
      </p:cViewPr>
      <p:guideLst>
        <p:guide orient="horz" pos="3120"/>
        <p:guide pos="2137"/>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handoutMaster" Target="handoutMasters/handoutMaster1.xml"/><Relationship Id="rId15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1" y="0"/>
            <a:ext cx="2940770" cy="493947"/>
          </a:xfrm>
          <a:prstGeom prst="rect">
            <a:avLst/>
          </a:prstGeom>
          <a:noFill/>
          <a:ln w="12700" cap="sq">
            <a:noFill/>
            <a:miter lim="800000"/>
            <a:headEnd type="none" w="sm" len="sm"/>
            <a:tailEnd type="none" w="sm" len="sm"/>
          </a:ln>
          <a:effectLst/>
        </p:spPr>
        <p:txBody>
          <a:bodyPr vert="horz" wrap="square" lIns="91772" tIns="45885" rIns="91772" bIns="45885" numCol="1" anchor="t" anchorCtr="0" compatLnSpc="1">
            <a:prstTxWarp prst="textNoShape">
              <a:avLst/>
            </a:prstTxWarp>
          </a:bodyPr>
          <a:lstStyle>
            <a:lvl1pPr eaLnBrk="0" hangingPunct="0">
              <a:defRPr kumimoji="0" sz="1200">
                <a:latin typeface="Times New Roman" pitchFamily="18" charset="0"/>
              </a:defRPr>
            </a:lvl1pPr>
          </a:lstStyle>
          <a:p>
            <a:pPr>
              <a:defRPr/>
            </a:pPr>
            <a:endParaRPr lang="pt-BR" dirty="0"/>
          </a:p>
        </p:txBody>
      </p:sp>
      <p:sp>
        <p:nvSpPr>
          <p:cNvPr id="20483" name="Rectangle 3"/>
          <p:cNvSpPr>
            <a:spLocks noGrp="1" noChangeArrowheads="1"/>
          </p:cNvSpPr>
          <p:nvPr>
            <p:ph type="dt" sz="quarter" idx="1"/>
          </p:nvPr>
        </p:nvSpPr>
        <p:spPr bwMode="auto">
          <a:xfrm>
            <a:off x="3844205" y="0"/>
            <a:ext cx="2940770" cy="493947"/>
          </a:xfrm>
          <a:prstGeom prst="rect">
            <a:avLst/>
          </a:prstGeom>
          <a:noFill/>
          <a:ln w="12700" cap="sq">
            <a:noFill/>
            <a:miter lim="800000"/>
            <a:headEnd type="none" w="sm" len="sm"/>
            <a:tailEnd type="none" w="sm" len="sm"/>
          </a:ln>
          <a:effectLst/>
        </p:spPr>
        <p:txBody>
          <a:bodyPr vert="horz" wrap="square" lIns="91772" tIns="45885" rIns="91772" bIns="45885" numCol="1" anchor="t" anchorCtr="0" compatLnSpc="1">
            <a:prstTxWarp prst="textNoShape">
              <a:avLst/>
            </a:prstTxWarp>
          </a:bodyPr>
          <a:lstStyle>
            <a:lvl1pPr algn="r" eaLnBrk="0" hangingPunct="0">
              <a:defRPr kumimoji="0" sz="1200">
                <a:latin typeface="Times New Roman" pitchFamily="18" charset="0"/>
              </a:defRPr>
            </a:lvl1pPr>
          </a:lstStyle>
          <a:p>
            <a:pPr>
              <a:defRPr/>
            </a:pPr>
            <a:endParaRPr lang="pt-BR" dirty="0"/>
          </a:p>
        </p:txBody>
      </p:sp>
      <p:sp>
        <p:nvSpPr>
          <p:cNvPr id="20484" name="Rectangle 4"/>
          <p:cNvSpPr>
            <a:spLocks noGrp="1" noChangeArrowheads="1"/>
          </p:cNvSpPr>
          <p:nvPr>
            <p:ph type="ftr" sz="quarter" idx="2"/>
          </p:nvPr>
        </p:nvSpPr>
        <p:spPr bwMode="auto">
          <a:xfrm>
            <a:off x="1" y="9412053"/>
            <a:ext cx="2940770" cy="493947"/>
          </a:xfrm>
          <a:prstGeom prst="rect">
            <a:avLst/>
          </a:prstGeom>
          <a:noFill/>
          <a:ln w="12700" cap="sq">
            <a:noFill/>
            <a:miter lim="800000"/>
            <a:headEnd type="none" w="sm" len="sm"/>
            <a:tailEnd type="none" w="sm" len="sm"/>
          </a:ln>
          <a:effectLst/>
        </p:spPr>
        <p:txBody>
          <a:bodyPr vert="horz" wrap="square" lIns="91772" tIns="45885" rIns="91772" bIns="45885" numCol="1" anchor="b" anchorCtr="0" compatLnSpc="1">
            <a:prstTxWarp prst="textNoShape">
              <a:avLst/>
            </a:prstTxWarp>
          </a:bodyPr>
          <a:lstStyle>
            <a:lvl1pPr eaLnBrk="0" hangingPunct="0">
              <a:defRPr kumimoji="0" sz="1200">
                <a:latin typeface="Times New Roman" pitchFamily="18" charset="0"/>
              </a:defRPr>
            </a:lvl1pPr>
          </a:lstStyle>
          <a:p>
            <a:pPr>
              <a:defRPr/>
            </a:pPr>
            <a:r>
              <a:rPr lang="pt-BR" dirty="0" smtClean="0"/>
              <a:t>O Princípio Constitucional da Licitação e a Eficiência da Gestão Pública</a:t>
            </a:r>
            <a:endParaRPr lang="pt-BR" dirty="0"/>
          </a:p>
        </p:txBody>
      </p:sp>
      <p:sp>
        <p:nvSpPr>
          <p:cNvPr id="20485" name="Rectangle 5"/>
          <p:cNvSpPr>
            <a:spLocks noGrp="1" noChangeArrowheads="1"/>
          </p:cNvSpPr>
          <p:nvPr>
            <p:ph type="sldNum" sz="quarter" idx="3"/>
          </p:nvPr>
        </p:nvSpPr>
        <p:spPr bwMode="auto">
          <a:xfrm>
            <a:off x="3844205" y="9412053"/>
            <a:ext cx="2940770" cy="493947"/>
          </a:xfrm>
          <a:prstGeom prst="rect">
            <a:avLst/>
          </a:prstGeom>
          <a:noFill/>
          <a:ln w="12700" cap="sq">
            <a:noFill/>
            <a:miter lim="800000"/>
            <a:headEnd type="none" w="sm" len="sm"/>
            <a:tailEnd type="none" w="sm" len="sm"/>
          </a:ln>
          <a:effectLst/>
        </p:spPr>
        <p:txBody>
          <a:bodyPr vert="horz" wrap="square" lIns="91772" tIns="45885" rIns="91772" bIns="45885" numCol="1" anchor="b" anchorCtr="0" compatLnSpc="1">
            <a:prstTxWarp prst="textNoShape">
              <a:avLst/>
            </a:prstTxWarp>
          </a:bodyPr>
          <a:lstStyle>
            <a:lvl1pPr algn="r" eaLnBrk="0" hangingPunct="0">
              <a:defRPr kumimoji="0" sz="1200">
                <a:latin typeface="Times New Roman" pitchFamily="18" charset="0"/>
              </a:defRPr>
            </a:lvl1pPr>
          </a:lstStyle>
          <a:p>
            <a:pPr>
              <a:defRPr/>
            </a:pPr>
            <a:fld id="{3201FBD2-1BDC-49BA-B7AC-83D132E990E7}" type="slidenum">
              <a:rPr lang="pt-BR"/>
              <a:pPr>
                <a:defRPr/>
              </a:pPr>
              <a:t>‹nº›</a:t>
            </a:fld>
            <a:endParaRPr lang="pt-BR" dirty="0"/>
          </a:p>
        </p:txBody>
      </p:sp>
    </p:spTree>
    <p:extLst>
      <p:ext uri="{BB962C8B-B14F-4D97-AF65-F5344CB8AC3E}">
        <p14:creationId xmlns:p14="http://schemas.microsoft.com/office/powerpoint/2010/main" val="103631524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0"/>
            <a:ext cx="2940770" cy="493947"/>
          </a:xfrm>
          <a:prstGeom prst="rect">
            <a:avLst/>
          </a:prstGeom>
          <a:noFill/>
          <a:ln w="12700" cap="sq">
            <a:noFill/>
            <a:miter lim="800000"/>
            <a:headEnd type="none" w="sm" len="sm"/>
            <a:tailEnd type="none" w="sm" len="sm"/>
          </a:ln>
          <a:effectLst/>
        </p:spPr>
        <p:txBody>
          <a:bodyPr vert="horz" wrap="square" lIns="91772" tIns="45885" rIns="91772" bIns="45885" numCol="1" anchor="t" anchorCtr="0" compatLnSpc="1">
            <a:prstTxWarp prst="textNoShape">
              <a:avLst/>
            </a:prstTxWarp>
          </a:bodyPr>
          <a:lstStyle>
            <a:lvl1pPr eaLnBrk="0" hangingPunct="0">
              <a:defRPr kumimoji="0" sz="1200">
                <a:latin typeface="Times New Roman" pitchFamily="18" charset="0"/>
              </a:defRPr>
            </a:lvl1pPr>
          </a:lstStyle>
          <a:p>
            <a:pPr>
              <a:defRPr/>
            </a:pPr>
            <a:endParaRPr lang="pt-BR" dirty="0"/>
          </a:p>
        </p:txBody>
      </p:sp>
      <p:sp>
        <p:nvSpPr>
          <p:cNvPr id="246787" name="Rectangle 3"/>
          <p:cNvSpPr>
            <a:spLocks noGrp="1" noRot="1" noChangeAspect="1" noChangeArrowheads="1"/>
          </p:cNvSpPr>
          <p:nvPr>
            <p:ph type="sldImg" idx="2"/>
          </p:nvPr>
        </p:nvSpPr>
        <p:spPr bwMode="auto">
          <a:xfrm>
            <a:off x="917575" y="742950"/>
            <a:ext cx="4951413" cy="3714750"/>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904971" y="4704336"/>
            <a:ext cx="4975034" cy="4459053"/>
          </a:xfrm>
          <a:prstGeom prst="rect">
            <a:avLst/>
          </a:prstGeom>
          <a:noFill/>
          <a:ln w="12700" cap="sq">
            <a:noFill/>
            <a:miter lim="800000"/>
            <a:headEnd type="none" w="sm" len="sm"/>
            <a:tailEnd type="none" w="sm" len="sm"/>
          </a:ln>
          <a:effectLst/>
        </p:spPr>
        <p:txBody>
          <a:bodyPr vert="horz" wrap="square" lIns="91772" tIns="45885" rIns="91772" bIns="45885"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2053" name="Rectangle 5"/>
          <p:cNvSpPr>
            <a:spLocks noGrp="1" noChangeArrowheads="1"/>
          </p:cNvSpPr>
          <p:nvPr>
            <p:ph type="dt" idx="1"/>
          </p:nvPr>
        </p:nvSpPr>
        <p:spPr bwMode="auto">
          <a:xfrm>
            <a:off x="3844205" y="0"/>
            <a:ext cx="2940770" cy="493947"/>
          </a:xfrm>
          <a:prstGeom prst="rect">
            <a:avLst/>
          </a:prstGeom>
          <a:noFill/>
          <a:ln w="12700" cap="sq">
            <a:noFill/>
            <a:miter lim="800000"/>
            <a:headEnd type="none" w="sm" len="sm"/>
            <a:tailEnd type="none" w="sm" len="sm"/>
          </a:ln>
          <a:effectLst/>
        </p:spPr>
        <p:txBody>
          <a:bodyPr vert="horz" wrap="square" lIns="91772" tIns="45885" rIns="91772" bIns="45885" numCol="1" anchor="t" anchorCtr="0" compatLnSpc="1">
            <a:prstTxWarp prst="textNoShape">
              <a:avLst/>
            </a:prstTxWarp>
          </a:bodyPr>
          <a:lstStyle>
            <a:lvl1pPr algn="r" eaLnBrk="0" hangingPunct="0">
              <a:defRPr kumimoji="0" sz="1200">
                <a:latin typeface="Times New Roman" pitchFamily="18" charset="0"/>
              </a:defRPr>
            </a:lvl1pPr>
          </a:lstStyle>
          <a:p>
            <a:pPr>
              <a:defRPr/>
            </a:pPr>
            <a:endParaRPr lang="pt-BR" dirty="0"/>
          </a:p>
        </p:txBody>
      </p:sp>
      <p:sp>
        <p:nvSpPr>
          <p:cNvPr id="2054" name="Rectangle 6"/>
          <p:cNvSpPr>
            <a:spLocks noGrp="1" noChangeArrowheads="1"/>
          </p:cNvSpPr>
          <p:nvPr>
            <p:ph type="ftr" sz="quarter" idx="4"/>
          </p:nvPr>
        </p:nvSpPr>
        <p:spPr bwMode="auto">
          <a:xfrm>
            <a:off x="1" y="9412053"/>
            <a:ext cx="2940770" cy="493947"/>
          </a:xfrm>
          <a:prstGeom prst="rect">
            <a:avLst/>
          </a:prstGeom>
          <a:noFill/>
          <a:ln w="12700" cap="sq">
            <a:noFill/>
            <a:miter lim="800000"/>
            <a:headEnd type="none" w="sm" len="sm"/>
            <a:tailEnd type="none" w="sm" len="sm"/>
          </a:ln>
          <a:effectLst/>
        </p:spPr>
        <p:txBody>
          <a:bodyPr vert="horz" wrap="square" lIns="91772" tIns="45885" rIns="91772" bIns="45885" numCol="1" anchor="b" anchorCtr="0" compatLnSpc="1">
            <a:prstTxWarp prst="textNoShape">
              <a:avLst/>
            </a:prstTxWarp>
          </a:bodyPr>
          <a:lstStyle>
            <a:lvl1pPr eaLnBrk="0" hangingPunct="0">
              <a:defRPr kumimoji="0" sz="1200">
                <a:latin typeface="Times New Roman" pitchFamily="18" charset="0"/>
              </a:defRPr>
            </a:lvl1pPr>
          </a:lstStyle>
          <a:p>
            <a:pPr>
              <a:defRPr/>
            </a:pPr>
            <a:r>
              <a:rPr lang="pt-BR" dirty="0" smtClean="0"/>
              <a:t>O Princípio Constitucional da Licitação e a Eficiência da Gestão Pública</a:t>
            </a:r>
            <a:endParaRPr lang="pt-BR" dirty="0"/>
          </a:p>
        </p:txBody>
      </p:sp>
      <p:sp>
        <p:nvSpPr>
          <p:cNvPr id="2055" name="Rectangle 7"/>
          <p:cNvSpPr>
            <a:spLocks noGrp="1" noChangeArrowheads="1"/>
          </p:cNvSpPr>
          <p:nvPr>
            <p:ph type="sldNum" sz="quarter" idx="5"/>
          </p:nvPr>
        </p:nvSpPr>
        <p:spPr bwMode="auto">
          <a:xfrm>
            <a:off x="3844205" y="9412053"/>
            <a:ext cx="2940770" cy="493947"/>
          </a:xfrm>
          <a:prstGeom prst="rect">
            <a:avLst/>
          </a:prstGeom>
          <a:noFill/>
          <a:ln w="12700" cap="sq">
            <a:noFill/>
            <a:miter lim="800000"/>
            <a:headEnd type="none" w="sm" len="sm"/>
            <a:tailEnd type="none" w="sm" len="sm"/>
          </a:ln>
          <a:effectLst/>
        </p:spPr>
        <p:txBody>
          <a:bodyPr vert="horz" wrap="square" lIns="91772" tIns="45885" rIns="91772" bIns="45885" numCol="1" anchor="b" anchorCtr="0" compatLnSpc="1">
            <a:prstTxWarp prst="textNoShape">
              <a:avLst/>
            </a:prstTxWarp>
          </a:bodyPr>
          <a:lstStyle>
            <a:lvl1pPr algn="r" eaLnBrk="0" hangingPunct="0">
              <a:defRPr kumimoji="0" sz="1200">
                <a:latin typeface="Times New Roman" pitchFamily="18" charset="0"/>
              </a:defRPr>
            </a:lvl1pPr>
          </a:lstStyle>
          <a:p>
            <a:pPr>
              <a:defRPr/>
            </a:pPr>
            <a:fld id="{FE0D6C04-489D-4C2B-B4AE-07DC6FBA3E5A}" type="slidenum">
              <a:rPr lang="pt-BR"/>
              <a:pPr>
                <a:defRPr/>
              </a:pPr>
              <a:t>‹nº›</a:t>
            </a:fld>
            <a:endParaRPr lang="pt-BR" dirty="0"/>
          </a:p>
        </p:txBody>
      </p:sp>
    </p:spTree>
    <p:extLst>
      <p:ext uri="{BB962C8B-B14F-4D97-AF65-F5344CB8AC3E}">
        <p14:creationId xmlns:p14="http://schemas.microsoft.com/office/powerpoint/2010/main" val="3681145269"/>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7"/>
          <p:cNvSpPr>
            <a:spLocks noGrp="1" noChangeArrowheads="1"/>
          </p:cNvSpPr>
          <p:nvPr>
            <p:ph type="sldNum" sz="quarter" idx="5"/>
          </p:nvPr>
        </p:nvSpPr>
        <p:spPr>
          <a:noFill/>
        </p:spPr>
        <p:txBody>
          <a:bodyPr/>
          <a:lstStyle/>
          <a:p>
            <a:fld id="{EC18075F-FD35-477D-9CEC-6CFF3F1C6109}" type="slidenum">
              <a:rPr lang="pt-BR" smtClean="0"/>
              <a:pPr/>
              <a:t>1</a:t>
            </a:fld>
            <a:endParaRPr lang="pt-BR" dirty="0" smtClean="0"/>
          </a:p>
        </p:txBody>
      </p:sp>
      <p:sp>
        <p:nvSpPr>
          <p:cNvPr id="247811" name="Rectangle 2"/>
          <p:cNvSpPr>
            <a:spLocks noGrp="1" noRot="1" noChangeAspect="1" noChangeArrowheads="1" noTextEdit="1"/>
          </p:cNvSpPr>
          <p:nvPr>
            <p:ph type="sldImg"/>
          </p:nvPr>
        </p:nvSpPr>
        <p:spPr>
          <a:ln/>
        </p:spPr>
      </p:sp>
      <p:sp>
        <p:nvSpPr>
          <p:cNvPr id="247812" name="Rectangle 3"/>
          <p:cNvSpPr>
            <a:spLocks noGrp="1" noChangeArrowheads="1"/>
          </p:cNvSpPr>
          <p:nvPr>
            <p:ph type="body" idx="1"/>
          </p:nvPr>
        </p:nvSpPr>
        <p:spPr>
          <a:noFill/>
          <a:ln w="9525"/>
        </p:spPr>
        <p:txBody>
          <a:bodyPr/>
          <a:lstStyle/>
          <a:p>
            <a:endParaRPr lang="pt-BR" dirty="0" smtClean="0"/>
          </a:p>
        </p:txBody>
      </p:sp>
      <p:sp>
        <p:nvSpPr>
          <p:cNvPr id="247813"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
        <p:nvSpPr>
          <p:cNvPr id="7" name="Espaço Reservado para Data 6"/>
          <p:cNvSpPr>
            <a:spLocks noGrp="1"/>
          </p:cNvSpPr>
          <p:nvPr>
            <p:ph type="dt" idx="10"/>
          </p:nvPr>
        </p:nvSpPr>
        <p:spPr/>
        <p:txBody>
          <a:bodyPr/>
          <a:lstStyle/>
          <a:p>
            <a:pPr>
              <a:defRPr/>
            </a:pPr>
            <a:endParaRPr lang="pt-BR" dirty="0"/>
          </a:p>
        </p:txBody>
      </p:sp>
    </p:spTree>
    <p:extLst>
      <p:ext uri="{BB962C8B-B14F-4D97-AF65-F5344CB8AC3E}">
        <p14:creationId xmlns:p14="http://schemas.microsoft.com/office/powerpoint/2010/main" val="3314359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12</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102857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13</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7837020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14</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117366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15</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5089646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16</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693234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17</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5326631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2895899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19</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709298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20</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3304505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21</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4020645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605675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22</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0291607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23</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8944649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24</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945807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25</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5399010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26</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415694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27</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3947600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28</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5036012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29</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5256928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30</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138497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31</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173941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5</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42765213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32</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42417737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33</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2945478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34</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40268192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35</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2414046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36</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1556393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37</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84166044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38</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3492928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39</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42086378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40</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3446744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41</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635423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6</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45775225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42</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918917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43</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09831076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44</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90182325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45</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8852258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46</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5650805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47</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44208402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48</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34725582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49</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9428864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50</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45881926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FE0412E2-4843-420B-9F73-14A47BB2E729}" type="slidenum">
              <a:rPr lang="pt-BR"/>
              <a:pPr/>
              <a:t>51</a:t>
            </a:fld>
            <a:endParaRPr lang="pt-BR" dirty="0"/>
          </a:p>
        </p:txBody>
      </p:sp>
      <p:sp>
        <p:nvSpPr>
          <p:cNvPr id="1202178" name="Rectangle 2"/>
          <p:cNvSpPr>
            <a:spLocks noGrp="1" noRot="1" noChangeAspect="1" noChangeArrowheads="1"/>
          </p:cNvSpPr>
          <p:nvPr>
            <p:ph type="sldImg"/>
          </p:nvPr>
        </p:nvSpPr>
        <p:spPr>
          <a:ln/>
        </p:spPr>
      </p:sp>
      <p:sp>
        <p:nvSpPr>
          <p:cNvPr id="1202179" name="Rectangle 3"/>
          <p:cNvSpPr>
            <a:spLocks noGrp="1" noChangeArrowheads="1"/>
          </p:cNvSpPr>
          <p:nvPr>
            <p:ph type="body" idx="1"/>
          </p:nvPr>
        </p:nvSpPr>
        <p:spPr/>
        <p:txBody>
          <a:bodyPr/>
          <a:lstStyle/>
          <a:p>
            <a:endParaRPr lang="pt-BR" dirty="0"/>
          </a:p>
        </p:txBody>
      </p:sp>
      <p:sp>
        <p:nvSpPr>
          <p:cNvPr id="7" name="Espaço Reservado para Data 6"/>
          <p:cNvSpPr>
            <a:spLocks noGrp="1"/>
          </p:cNvSpPr>
          <p:nvPr>
            <p:ph type="dt" idx="10"/>
          </p:nvPr>
        </p:nvSpPr>
        <p:spPr/>
        <p:txBody>
          <a:bodyPr/>
          <a:lstStyle/>
          <a:p>
            <a:pPr>
              <a:defRPr/>
            </a:pPr>
            <a:endParaRPr lang="pt-BR" dirty="0"/>
          </a:p>
        </p:txBody>
      </p:sp>
    </p:spTree>
    <p:extLst>
      <p:ext uri="{BB962C8B-B14F-4D97-AF65-F5344CB8AC3E}">
        <p14:creationId xmlns:p14="http://schemas.microsoft.com/office/powerpoint/2010/main" val="371046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7</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07941087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FE0412E2-4843-420B-9F73-14A47BB2E729}" type="slidenum">
              <a:rPr lang="pt-BR"/>
              <a:pPr/>
              <a:t>54</a:t>
            </a:fld>
            <a:endParaRPr lang="pt-BR" dirty="0"/>
          </a:p>
        </p:txBody>
      </p:sp>
      <p:sp>
        <p:nvSpPr>
          <p:cNvPr id="1202178" name="Rectangle 2"/>
          <p:cNvSpPr>
            <a:spLocks noGrp="1" noRot="1" noChangeAspect="1" noChangeArrowheads="1"/>
          </p:cNvSpPr>
          <p:nvPr>
            <p:ph type="sldImg"/>
          </p:nvPr>
        </p:nvSpPr>
        <p:spPr>
          <a:ln/>
        </p:spPr>
      </p:sp>
      <p:sp>
        <p:nvSpPr>
          <p:cNvPr id="1202179" name="Rectangle 3"/>
          <p:cNvSpPr>
            <a:spLocks noGrp="1" noChangeArrowheads="1"/>
          </p:cNvSpPr>
          <p:nvPr>
            <p:ph type="body" idx="1"/>
          </p:nvPr>
        </p:nvSpPr>
        <p:spPr/>
        <p:txBody>
          <a:bodyPr/>
          <a:lstStyle/>
          <a:p>
            <a:endParaRPr lang="pt-BR" dirty="0"/>
          </a:p>
        </p:txBody>
      </p:sp>
      <p:sp>
        <p:nvSpPr>
          <p:cNvPr id="7" name="Espaço Reservado para Data 6"/>
          <p:cNvSpPr>
            <a:spLocks noGrp="1"/>
          </p:cNvSpPr>
          <p:nvPr>
            <p:ph type="dt" idx="10"/>
          </p:nvPr>
        </p:nvSpPr>
        <p:spPr/>
        <p:txBody>
          <a:bodyPr/>
          <a:lstStyle/>
          <a:p>
            <a:pPr>
              <a:defRPr/>
            </a:pPr>
            <a:endParaRPr lang="pt-BR" dirty="0"/>
          </a:p>
        </p:txBody>
      </p:sp>
    </p:spTree>
    <p:extLst>
      <p:ext uri="{BB962C8B-B14F-4D97-AF65-F5344CB8AC3E}">
        <p14:creationId xmlns:p14="http://schemas.microsoft.com/office/powerpoint/2010/main" val="329277538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7"/>
          <p:cNvSpPr>
            <a:spLocks noGrp="1" noChangeArrowheads="1"/>
          </p:cNvSpPr>
          <p:nvPr>
            <p:ph type="sldNum" sz="quarter" idx="5"/>
          </p:nvPr>
        </p:nvSpPr>
        <p:spPr>
          <a:noFill/>
        </p:spPr>
        <p:txBody>
          <a:bodyPr/>
          <a:lstStyle/>
          <a:p>
            <a:fld id="{45B56C37-964F-4C76-AD83-FA7F91A01856}" type="slidenum">
              <a:rPr lang="pt-BR" smtClean="0"/>
              <a:pPr/>
              <a:t>63</a:t>
            </a:fld>
            <a:endParaRPr lang="pt-BR" dirty="0" smtClean="0"/>
          </a:p>
        </p:txBody>
      </p:sp>
      <p:sp>
        <p:nvSpPr>
          <p:cNvPr id="269315" name="Rectangle 2"/>
          <p:cNvSpPr>
            <a:spLocks noGrp="1" noRot="1" noChangeAspect="1" noChangeArrowheads="1" noTextEdit="1"/>
          </p:cNvSpPr>
          <p:nvPr>
            <p:ph type="sldImg"/>
          </p:nvPr>
        </p:nvSpPr>
        <p:spPr>
          <a:ln/>
        </p:spPr>
      </p:sp>
      <p:sp>
        <p:nvSpPr>
          <p:cNvPr id="269316" name="Rectangle 3"/>
          <p:cNvSpPr>
            <a:spLocks noGrp="1" noChangeArrowheads="1"/>
          </p:cNvSpPr>
          <p:nvPr>
            <p:ph type="body" idx="1"/>
          </p:nvPr>
        </p:nvSpPr>
        <p:spPr>
          <a:noFill/>
          <a:ln w="9525"/>
        </p:spPr>
        <p:txBody>
          <a:bodyPr/>
          <a:lstStyle/>
          <a:p>
            <a:endParaRPr lang="pt-BR" dirty="0" smtClean="0"/>
          </a:p>
        </p:txBody>
      </p:sp>
      <p:sp>
        <p:nvSpPr>
          <p:cNvPr id="269317"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155527544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7"/>
          <p:cNvSpPr>
            <a:spLocks noGrp="1" noChangeArrowheads="1"/>
          </p:cNvSpPr>
          <p:nvPr>
            <p:ph type="sldNum" sz="quarter" idx="5"/>
          </p:nvPr>
        </p:nvSpPr>
        <p:spPr>
          <a:noFill/>
        </p:spPr>
        <p:txBody>
          <a:bodyPr/>
          <a:lstStyle/>
          <a:p>
            <a:fld id="{934FD5BD-430C-4796-B5E1-B1EF6615B53E}" type="slidenum">
              <a:rPr lang="pt-BR" smtClean="0"/>
              <a:pPr/>
              <a:t>64</a:t>
            </a:fld>
            <a:endParaRPr lang="pt-BR" dirty="0" smtClean="0"/>
          </a:p>
        </p:txBody>
      </p:sp>
      <p:sp>
        <p:nvSpPr>
          <p:cNvPr id="270339" name="Rectangle 2"/>
          <p:cNvSpPr>
            <a:spLocks noGrp="1" noRot="1" noChangeAspect="1" noChangeArrowheads="1" noTextEdit="1"/>
          </p:cNvSpPr>
          <p:nvPr>
            <p:ph type="sldImg"/>
          </p:nvPr>
        </p:nvSpPr>
        <p:spPr>
          <a:ln/>
        </p:spPr>
      </p:sp>
      <p:sp>
        <p:nvSpPr>
          <p:cNvPr id="270340" name="Rectangle 3"/>
          <p:cNvSpPr>
            <a:spLocks noGrp="1" noChangeArrowheads="1"/>
          </p:cNvSpPr>
          <p:nvPr>
            <p:ph type="body" idx="1"/>
          </p:nvPr>
        </p:nvSpPr>
        <p:spPr>
          <a:noFill/>
          <a:ln w="9525"/>
        </p:spPr>
        <p:txBody>
          <a:bodyPr/>
          <a:lstStyle/>
          <a:p>
            <a:endParaRPr lang="pt-BR" dirty="0" smtClean="0"/>
          </a:p>
        </p:txBody>
      </p:sp>
      <p:sp>
        <p:nvSpPr>
          <p:cNvPr id="270341"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204323014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7"/>
          <p:cNvSpPr>
            <a:spLocks noGrp="1" noChangeArrowheads="1"/>
          </p:cNvSpPr>
          <p:nvPr>
            <p:ph type="sldNum" sz="quarter" idx="5"/>
          </p:nvPr>
        </p:nvSpPr>
        <p:spPr>
          <a:noFill/>
        </p:spPr>
        <p:txBody>
          <a:bodyPr/>
          <a:lstStyle/>
          <a:p>
            <a:fld id="{ECFDAE87-BF70-488A-87E1-2D33DFC7A08C}" type="slidenum">
              <a:rPr lang="pt-BR" smtClean="0"/>
              <a:pPr/>
              <a:t>65</a:t>
            </a:fld>
            <a:endParaRPr lang="pt-BR" dirty="0" smtClean="0"/>
          </a:p>
        </p:txBody>
      </p:sp>
      <p:sp>
        <p:nvSpPr>
          <p:cNvPr id="271363" name="Rectangle 2"/>
          <p:cNvSpPr>
            <a:spLocks noGrp="1" noRot="1" noChangeAspect="1" noChangeArrowheads="1" noTextEdit="1"/>
          </p:cNvSpPr>
          <p:nvPr>
            <p:ph type="sldImg"/>
          </p:nvPr>
        </p:nvSpPr>
        <p:spPr>
          <a:ln/>
        </p:spPr>
      </p:sp>
      <p:sp>
        <p:nvSpPr>
          <p:cNvPr id="271364" name="Rectangle 3"/>
          <p:cNvSpPr>
            <a:spLocks noGrp="1" noChangeArrowheads="1"/>
          </p:cNvSpPr>
          <p:nvPr>
            <p:ph type="body" idx="1"/>
          </p:nvPr>
        </p:nvSpPr>
        <p:spPr>
          <a:noFill/>
          <a:ln w="9525"/>
        </p:spPr>
        <p:txBody>
          <a:bodyPr/>
          <a:lstStyle/>
          <a:p>
            <a:endParaRPr lang="pt-BR" dirty="0" smtClean="0"/>
          </a:p>
        </p:txBody>
      </p:sp>
      <p:sp>
        <p:nvSpPr>
          <p:cNvPr id="271365"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31777333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7"/>
          <p:cNvSpPr>
            <a:spLocks noGrp="1" noChangeArrowheads="1"/>
          </p:cNvSpPr>
          <p:nvPr>
            <p:ph type="sldNum" sz="quarter" idx="5"/>
          </p:nvPr>
        </p:nvSpPr>
        <p:spPr>
          <a:noFill/>
        </p:spPr>
        <p:txBody>
          <a:bodyPr/>
          <a:lstStyle/>
          <a:p>
            <a:fld id="{ECFDAE87-BF70-488A-87E1-2D33DFC7A08C}" type="slidenum">
              <a:rPr lang="pt-BR" smtClean="0"/>
              <a:pPr/>
              <a:t>67</a:t>
            </a:fld>
            <a:endParaRPr lang="pt-BR" dirty="0" smtClean="0"/>
          </a:p>
        </p:txBody>
      </p:sp>
      <p:sp>
        <p:nvSpPr>
          <p:cNvPr id="271363" name="Rectangle 2"/>
          <p:cNvSpPr>
            <a:spLocks noGrp="1" noRot="1" noChangeAspect="1" noChangeArrowheads="1" noTextEdit="1"/>
          </p:cNvSpPr>
          <p:nvPr>
            <p:ph type="sldImg"/>
          </p:nvPr>
        </p:nvSpPr>
        <p:spPr>
          <a:ln/>
        </p:spPr>
      </p:sp>
      <p:sp>
        <p:nvSpPr>
          <p:cNvPr id="271364" name="Rectangle 3"/>
          <p:cNvSpPr>
            <a:spLocks noGrp="1" noChangeArrowheads="1"/>
          </p:cNvSpPr>
          <p:nvPr>
            <p:ph type="body" idx="1"/>
          </p:nvPr>
        </p:nvSpPr>
        <p:spPr>
          <a:noFill/>
          <a:ln w="9525"/>
        </p:spPr>
        <p:txBody>
          <a:bodyPr/>
          <a:lstStyle/>
          <a:p>
            <a:endParaRPr lang="pt-BR" dirty="0" smtClean="0"/>
          </a:p>
        </p:txBody>
      </p:sp>
      <p:sp>
        <p:nvSpPr>
          <p:cNvPr id="271365"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306614907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p:spPr>
        <p:txBody>
          <a:bodyPr/>
          <a:lstStyle/>
          <a:p>
            <a:fld id="{756E9B60-18A8-4ACF-A836-3C72E76EA4A9}" type="slidenum">
              <a:rPr lang="pt-BR" smtClean="0"/>
              <a:pPr/>
              <a:t>72</a:t>
            </a:fld>
            <a:endParaRPr lang="pt-BR" dirty="0" smtClean="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a:ln w="9525"/>
        </p:spPr>
        <p:txBody>
          <a:bodyPr/>
          <a:lstStyle/>
          <a:p>
            <a:endParaRPr lang="pt-BR" dirty="0" smtClean="0"/>
          </a:p>
        </p:txBody>
      </p:sp>
      <p:sp>
        <p:nvSpPr>
          <p:cNvPr id="272389"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420530339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p:spPr>
        <p:txBody>
          <a:bodyPr/>
          <a:lstStyle/>
          <a:p>
            <a:fld id="{756E9B60-18A8-4ACF-A836-3C72E76EA4A9}" type="slidenum">
              <a:rPr lang="pt-BR" smtClean="0"/>
              <a:pPr/>
              <a:t>73</a:t>
            </a:fld>
            <a:endParaRPr lang="pt-BR" dirty="0" smtClean="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a:ln w="9525"/>
        </p:spPr>
        <p:txBody>
          <a:bodyPr/>
          <a:lstStyle/>
          <a:p>
            <a:endParaRPr lang="pt-BR" dirty="0" smtClean="0"/>
          </a:p>
        </p:txBody>
      </p:sp>
      <p:sp>
        <p:nvSpPr>
          <p:cNvPr id="272389"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13140690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p:spPr>
        <p:txBody>
          <a:bodyPr/>
          <a:lstStyle/>
          <a:p>
            <a:fld id="{756E9B60-18A8-4ACF-A836-3C72E76EA4A9}" type="slidenum">
              <a:rPr lang="pt-BR" smtClean="0"/>
              <a:pPr/>
              <a:t>74</a:t>
            </a:fld>
            <a:endParaRPr lang="pt-BR" dirty="0" smtClean="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a:ln w="9525"/>
        </p:spPr>
        <p:txBody>
          <a:bodyPr/>
          <a:lstStyle/>
          <a:p>
            <a:endParaRPr lang="pt-BR" dirty="0" smtClean="0"/>
          </a:p>
        </p:txBody>
      </p:sp>
      <p:sp>
        <p:nvSpPr>
          <p:cNvPr id="272389"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401672730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p:spPr>
        <p:txBody>
          <a:bodyPr/>
          <a:lstStyle/>
          <a:p>
            <a:fld id="{756E9B60-18A8-4ACF-A836-3C72E76EA4A9}" type="slidenum">
              <a:rPr lang="pt-BR" smtClean="0"/>
              <a:pPr/>
              <a:t>75</a:t>
            </a:fld>
            <a:endParaRPr lang="pt-BR" dirty="0" smtClean="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a:ln w="9525"/>
        </p:spPr>
        <p:txBody>
          <a:bodyPr/>
          <a:lstStyle/>
          <a:p>
            <a:endParaRPr lang="pt-BR" dirty="0" smtClean="0"/>
          </a:p>
        </p:txBody>
      </p:sp>
      <p:sp>
        <p:nvSpPr>
          <p:cNvPr id="272389"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181036039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7"/>
          <p:cNvSpPr>
            <a:spLocks noGrp="1" noChangeArrowheads="1"/>
          </p:cNvSpPr>
          <p:nvPr>
            <p:ph type="sldNum" sz="quarter" idx="5"/>
          </p:nvPr>
        </p:nvSpPr>
        <p:spPr>
          <a:noFill/>
        </p:spPr>
        <p:txBody>
          <a:bodyPr/>
          <a:lstStyle/>
          <a:p>
            <a:fld id="{45B56C37-964F-4C76-AD83-FA7F91A01856}" type="slidenum">
              <a:rPr lang="pt-BR" smtClean="0"/>
              <a:pPr/>
              <a:t>76</a:t>
            </a:fld>
            <a:endParaRPr lang="pt-BR" dirty="0" smtClean="0"/>
          </a:p>
        </p:txBody>
      </p:sp>
      <p:sp>
        <p:nvSpPr>
          <p:cNvPr id="269315" name="Rectangle 2"/>
          <p:cNvSpPr>
            <a:spLocks noGrp="1" noRot="1" noChangeAspect="1" noChangeArrowheads="1" noTextEdit="1"/>
          </p:cNvSpPr>
          <p:nvPr>
            <p:ph type="sldImg"/>
          </p:nvPr>
        </p:nvSpPr>
        <p:spPr>
          <a:ln/>
        </p:spPr>
      </p:sp>
      <p:sp>
        <p:nvSpPr>
          <p:cNvPr id="269316" name="Rectangle 3"/>
          <p:cNvSpPr>
            <a:spLocks noGrp="1" noChangeArrowheads="1"/>
          </p:cNvSpPr>
          <p:nvPr>
            <p:ph type="body" idx="1"/>
          </p:nvPr>
        </p:nvSpPr>
        <p:spPr>
          <a:noFill/>
          <a:ln w="9525"/>
        </p:spPr>
        <p:txBody>
          <a:bodyPr/>
          <a:lstStyle/>
          <a:p>
            <a:endParaRPr lang="pt-BR" dirty="0" smtClean="0"/>
          </a:p>
        </p:txBody>
      </p:sp>
      <p:sp>
        <p:nvSpPr>
          <p:cNvPr id="269317"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324892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8</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77311268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p:spPr>
        <p:txBody>
          <a:bodyPr/>
          <a:lstStyle/>
          <a:p>
            <a:fld id="{5802640A-9DE5-4420-B9C3-7635B7BB0557}" type="slidenum">
              <a:rPr lang="pt-BR" smtClean="0"/>
              <a:pPr/>
              <a:t>77</a:t>
            </a:fld>
            <a:endParaRPr lang="pt-BR" dirty="0" smtClean="0"/>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a:ln w="9525"/>
        </p:spPr>
        <p:txBody>
          <a:bodyPr/>
          <a:lstStyle/>
          <a:p>
            <a:endParaRPr lang="pt-BR" dirty="0" smtClean="0"/>
          </a:p>
        </p:txBody>
      </p:sp>
      <p:sp>
        <p:nvSpPr>
          <p:cNvPr id="273413"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28057128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p:spPr>
        <p:txBody>
          <a:bodyPr/>
          <a:lstStyle/>
          <a:p>
            <a:fld id="{4C6C6D6D-4A92-4609-9A92-3A7C5AA79344}" type="slidenum">
              <a:rPr lang="pt-BR" smtClean="0"/>
              <a:pPr/>
              <a:t>78</a:t>
            </a:fld>
            <a:endParaRPr lang="pt-BR" dirty="0" smtClean="0"/>
          </a:p>
        </p:txBody>
      </p:sp>
      <p:sp>
        <p:nvSpPr>
          <p:cNvPr id="249859" name="Rectangle 2"/>
          <p:cNvSpPr>
            <a:spLocks noGrp="1" noRot="1" noChangeAspect="1" noChangeArrowheads="1" noTextEdit="1"/>
          </p:cNvSpPr>
          <p:nvPr>
            <p:ph type="sldImg"/>
          </p:nvPr>
        </p:nvSpPr>
        <p:spPr>
          <a:ln/>
        </p:spPr>
      </p:sp>
      <p:sp>
        <p:nvSpPr>
          <p:cNvPr id="249860" name="Rectangle 3"/>
          <p:cNvSpPr>
            <a:spLocks noGrp="1" noChangeArrowheads="1"/>
          </p:cNvSpPr>
          <p:nvPr>
            <p:ph type="body" idx="1"/>
          </p:nvPr>
        </p:nvSpPr>
        <p:spPr>
          <a:noFill/>
          <a:ln w="9525"/>
        </p:spPr>
        <p:txBody>
          <a:bodyPr/>
          <a:lstStyle/>
          <a:p>
            <a:endParaRPr lang="pt-BR" dirty="0" smtClean="0"/>
          </a:p>
        </p:txBody>
      </p:sp>
      <p:sp>
        <p:nvSpPr>
          <p:cNvPr id="249861"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371481075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p:spPr>
        <p:txBody>
          <a:bodyPr/>
          <a:lstStyle/>
          <a:p>
            <a:fld id="{4C6C6D6D-4A92-4609-9A92-3A7C5AA79344}" type="slidenum">
              <a:rPr lang="pt-BR" smtClean="0"/>
              <a:pPr/>
              <a:t>80</a:t>
            </a:fld>
            <a:endParaRPr lang="pt-BR" dirty="0" smtClean="0"/>
          </a:p>
        </p:txBody>
      </p:sp>
      <p:sp>
        <p:nvSpPr>
          <p:cNvPr id="249859" name="Rectangle 2"/>
          <p:cNvSpPr>
            <a:spLocks noGrp="1" noRot="1" noChangeAspect="1" noChangeArrowheads="1" noTextEdit="1"/>
          </p:cNvSpPr>
          <p:nvPr>
            <p:ph type="sldImg"/>
          </p:nvPr>
        </p:nvSpPr>
        <p:spPr>
          <a:ln/>
        </p:spPr>
      </p:sp>
      <p:sp>
        <p:nvSpPr>
          <p:cNvPr id="249860" name="Rectangle 3"/>
          <p:cNvSpPr>
            <a:spLocks noGrp="1" noChangeArrowheads="1"/>
          </p:cNvSpPr>
          <p:nvPr>
            <p:ph type="body" idx="1"/>
          </p:nvPr>
        </p:nvSpPr>
        <p:spPr>
          <a:noFill/>
          <a:ln w="9525"/>
        </p:spPr>
        <p:txBody>
          <a:bodyPr/>
          <a:lstStyle/>
          <a:p>
            <a:endParaRPr lang="pt-BR" dirty="0" smtClean="0"/>
          </a:p>
        </p:txBody>
      </p:sp>
      <p:sp>
        <p:nvSpPr>
          <p:cNvPr id="249861"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268161783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p:spPr>
        <p:txBody>
          <a:bodyPr/>
          <a:lstStyle/>
          <a:p>
            <a:fld id="{4C6C6D6D-4A92-4609-9A92-3A7C5AA79344}" type="slidenum">
              <a:rPr lang="pt-BR" smtClean="0"/>
              <a:pPr/>
              <a:t>81</a:t>
            </a:fld>
            <a:endParaRPr lang="pt-BR" dirty="0" smtClean="0"/>
          </a:p>
        </p:txBody>
      </p:sp>
      <p:sp>
        <p:nvSpPr>
          <p:cNvPr id="249859" name="Rectangle 2"/>
          <p:cNvSpPr>
            <a:spLocks noGrp="1" noRot="1" noChangeAspect="1" noChangeArrowheads="1" noTextEdit="1"/>
          </p:cNvSpPr>
          <p:nvPr>
            <p:ph type="sldImg"/>
          </p:nvPr>
        </p:nvSpPr>
        <p:spPr>
          <a:ln/>
        </p:spPr>
      </p:sp>
      <p:sp>
        <p:nvSpPr>
          <p:cNvPr id="249860" name="Rectangle 3"/>
          <p:cNvSpPr>
            <a:spLocks noGrp="1" noChangeArrowheads="1"/>
          </p:cNvSpPr>
          <p:nvPr>
            <p:ph type="body" idx="1"/>
          </p:nvPr>
        </p:nvSpPr>
        <p:spPr>
          <a:noFill/>
          <a:ln w="9525"/>
        </p:spPr>
        <p:txBody>
          <a:bodyPr/>
          <a:lstStyle/>
          <a:p>
            <a:endParaRPr lang="pt-BR" dirty="0" smtClean="0"/>
          </a:p>
        </p:txBody>
      </p:sp>
      <p:sp>
        <p:nvSpPr>
          <p:cNvPr id="249861"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246283291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p:spPr>
        <p:txBody>
          <a:bodyPr/>
          <a:lstStyle/>
          <a:p>
            <a:fld id="{4C6C6D6D-4A92-4609-9A92-3A7C5AA79344}" type="slidenum">
              <a:rPr lang="pt-BR" smtClean="0"/>
              <a:pPr/>
              <a:t>82</a:t>
            </a:fld>
            <a:endParaRPr lang="pt-BR" dirty="0" smtClean="0"/>
          </a:p>
        </p:txBody>
      </p:sp>
      <p:sp>
        <p:nvSpPr>
          <p:cNvPr id="249859" name="Rectangle 2"/>
          <p:cNvSpPr>
            <a:spLocks noGrp="1" noRot="1" noChangeAspect="1" noChangeArrowheads="1" noTextEdit="1"/>
          </p:cNvSpPr>
          <p:nvPr>
            <p:ph type="sldImg"/>
          </p:nvPr>
        </p:nvSpPr>
        <p:spPr>
          <a:ln/>
        </p:spPr>
      </p:sp>
      <p:sp>
        <p:nvSpPr>
          <p:cNvPr id="249860" name="Rectangle 3"/>
          <p:cNvSpPr>
            <a:spLocks noGrp="1" noChangeArrowheads="1"/>
          </p:cNvSpPr>
          <p:nvPr>
            <p:ph type="body" idx="1"/>
          </p:nvPr>
        </p:nvSpPr>
        <p:spPr>
          <a:noFill/>
          <a:ln w="9525"/>
        </p:spPr>
        <p:txBody>
          <a:bodyPr/>
          <a:lstStyle/>
          <a:p>
            <a:endParaRPr lang="pt-BR" dirty="0" smtClean="0"/>
          </a:p>
        </p:txBody>
      </p:sp>
      <p:sp>
        <p:nvSpPr>
          <p:cNvPr id="249861"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290467945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7"/>
          <p:cNvSpPr>
            <a:spLocks noGrp="1" noChangeArrowheads="1"/>
          </p:cNvSpPr>
          <p:nvPr>
            <p:ph type="sldNum" sz="quarter" idx="5"/>
          </p:nvPr>
        </p:nvSpPr>
        <p:spPr>
          <a:noFill/>
        </p:spPr>
        <p:txBody>
          <a:bodyPr/>
          <a:lstStyle/>
          <a:p>
            <a:fld id="{AB0FCC85-D0A2-4443-BCAA-80ACEA51C3F5}" type="slidenum">
              <a:rPr lang="pt-BR" smtClean="0"/>
              <a:pPr/>
              <a:t>83</a:t>
            </a:fld>
            <a:endParaRPr lang="pt-BR" dirty="0" smtClean="0"/>
          </a:p>
        </p:txBody>
      </p:sp>
      <p:sp>
        <p:nvSpPr>
          <p:cNvPr id="250883" name="Rectangle 2"/>
          <p:cNvSpPr>
            <a:spLocks noGrp="1" noRot="1" noChangeAspect="1" noChangeArrowheads="1" noTextEdit="1"/>
          </p:cNvSpPr>
          <p:nvPr>
            <p:ph type="sldImg"/>
          </p:nvPr>
        </p:nvSpPr>
        <p:spPr>
          <a:ln/>
        </p:spPr>
      </p:sp>
      <p:sp>
        <p:nvSpPr>
          <p:cNvPr id="250884" name="Rectangle 3"/>
          <p:cNvSpPr>
            <a:spLocks noGrp="1" noChangeArrowheads="1"/>
          </p:cNvSpPr>
          <p:nvPr>
            <p:ph type="body" idx="1"/>
          </p:nvPr>
        </p:nvSpPr>
        <p:spPr>
          <a:noFill/>
          <a:ln w="9525"/>
        </p:spPr>
        <p:txBody>
          <a:bodyPr/>
          <a:lstStyle/>
          <a:p>
            <a:endParaRPr lang="pt-BR" dirty="0" smtClean="0"/>
          </a:p>
        </p:txBody>
      </p:sp>
      <p:sp>
        <p:nvSpPr>
          <p:cNvPr id="250885"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207929763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7"/>
          <p:cNvSpPr>
            <a:spLocks noGrp="1" noChangeArrowheads="1"/>
          </p:cNvSpPr>
          <p:nvPr>
            <p:ph type="sldNum" sz="quarter" idx="5"/>
          </p:nvPr>
        </p:nvSpPr>
        <p:spPr>
          <a:noFill/>
        </p:spPr>
        <p:txBody>
          <a:bodyPr/>
          <a:lstStyle/>
          <a:p>
            <a:fld id="{AB0FCC85-D0A2-4443-BCAA-80ACEA51C3F5}" type="slidenum">
              <a:rPr lang="pt-BR" smtClean="0"/>
              <a:pPr/>
              <a:t>84</a:t>
            </a:fld>
            <a:endParaRPr lang="pt-BR" dirty="0" smtClean="0"/>
          </a:p>
        </p:txBody>
      </p:sp>
      <p:sp>
        <p:nvSpPr>
          <p:cNvPr id="250883" name="Rectangle 2"/>
          <p:cNvSpPr>
            <a:spLocks noGrp="1" noRot="1" noChangeAspect="1" noChangeArrowheads="1" noTextEdit="1"/>
          </p:cNvSpPr>
          <p:nvPr>
            <p:ph type="sldImg"/>
          </p:nvPr>
        </p:nvSpPr>
        <p:spPr>
          <a:ln/>
        </p:spPr>
      </p:sp>
      <p:sp>
        <p:nvSpPr>
          <p:cNvPr id="250884" name="Rectangle 3"/>
          <p:cNvSpPr>
            <a:spLocks noGrp="1" noChangeArrowheads="1"/>
          </p:cNvSpPr>
          <p:nvPr>
            <p:ph type="body" idx="1"/>
          </p:nvPr>
        </p:nvSpPr>
        <p:spPr>
          <a:noFill/>
          <a:ln w="9525"/>
        </p:spPr>
        <p:txBody>
          <a:bodyPr/>
          <a:lstStyle/>
          <a:p>
            <a:endParaRPr lang="pt-BR" dirty="0" smtClean="0"/>
          </a:p>
        </p:txBody>
      </p:sp>
      <p:sp>
        <p:nvSpPr>
          <p:cNvPr id="250885"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203281760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p:spPr>
        <p:txBody>
          <a:bodyPr/>
          <a:lstStyle/>
          <a:p>
            <a:fld id="{25833E8A-4DE9-46F3-AB56-727562930A71}" type="slidenum">
              <a:rPr lang="pt-BR" smtClean="0"/>
              <a:pPr/>
              <a:t>85</a:t>
            </a:fld>
            <a:endParaRPr lang="pt-BR" dirty="0" smtClean="0"/>
          </a:p>
        </p:txBody>
      </p:sp>
      <p:sp>
        <p:nvSpPr>
          <p:cNvPr id="251907" name="Rectangle 2"/>
          <p:cNvSpPr>
            <a:spLocks noGrp="1" noRot="1" noChangeAspect="1" noChangeArrowheads="1" noTextEdit="1"/>
          </p:cNvSpPr>
          <p:nvPr>
            <p:ph type="sldImg"/>
          </p:nvPr>
        </p:nvSpPr>
        <p:spPr>
          <a:ln/>
        </p:spPr>
      </p:sp>
      <p:sp>
        <p:nvSpPr>
          <p:cNvPr id="251908" name="Rectangle 3"/>
          <p:cNvSpPr>
            <a:spLocks noGrp="1" noChangeArrowheads="1"/>
          </p:cNvSpPr>
          <p:nvPr>
            <p:ph type="body" idx="1"/>
          </p:nvPr>
        </p:nvSpPr>
        <p:spPr>
          <a:noFill/>
          <a:ln w="9525"/>
        </p:spPr>
        <p:txBody>
          <a:bodyPr/>
          <a:lstStyle/>
          <a:p>
            <a:endParaRPr lang="pt-BR" dirty="0" smtClean="0"/>
          </a:p>
        </p:txBody>
      </p:sp>
      <p:sp>
        <p:nvSpPr>
          <p:cNvPr id="251909"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167913302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p:spPr>
        <p:txBody>
          <a:bodyPr/>
          <a:lstStyle/>
          <a:p>
            <a:fld id="{25833E8A-4DE9-46F3-AB56-727562930A71}" type="slidenum">
              <a:rPr lang="pt-BR" smtClean="0"/>
              <a:pPr/>
              <a:t>86</a:t>
            </a:fld>
            <a:endParaRPr lang="pt-BR" dirty="0" smtClean="0"/>
          </a:p>
        </p:txBody>
      </p:sp>
      <p:sp>
        <p:nvSpPr>
          <p:cNvPr id="251907" name="Rectangle 2"/>
          <p:cNvSpPr>
            <a:spLocks noGrp="1" noRot="1" noChangeAspect="1" noChangeArrowheads="1" noTextEdit="1"/>
          </p:cNvSpPr>
          <p:nvPr>
            <p:ph type="sldImg"/>
          </p:nvPr>
        </p:nvSpPr>
        <p:spPr>
          <a:ln/>
        </p:spPr>
      </p:sp>
      <p:sp>
        <p:nvSpPr>
          <p:cNvPr id="251908" name="Rectangle 3"/>
          <p:cNvSpPr>
            <a:spLocks noGrp="1" noChangeArrowheads="1"/>
          </p:cNvSpPr>
          <p:nvPr>
            <p:ph type="body" idx="1"/>
          </p:nvPr>
        </p:nvSpPr>
        <p:spPr>
          <a:noFill/>
          <a:ln w="9525"/>
        </p:spPr>
        <p:txBody>
          <a:bodyPr/>
          <a:lstStyle/>
          <a:p>
            <a:endParaRPr lang="pt-BR" dirty="0" smtClean="0"/>
          </a:p>
        </p:txBody>
      </p:sp>
      <p:sp>
        <p:nvSpPr>
          <p:cNvPr id="251909"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291467090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a:noFill/>
        </p:spPr>
        <p:txBody>
          <a:bodyPr/>
          <a:lstStyle/>
          <a:p>
            <a:fld id="{CFE28AD0-8CCB-4045-A338-56F3794F4672}" type="slidenum">
              <a:rPr lang="pt-BR" smtClean="0"/>
              <a:pPr/>
              <a:t>87</a:t>
            </a:fld>
            <a:endParaRPr lang="pt-BR" dirty="0" smtClean="0"/>
          </a:p>
        </p:txBody>
      </p:sp>
      <p:sp>
        <p:nvSpPr>
          <p:cNvPr id="254979" name="Rectangle 2"/>
          <p:cNvSpPr>
            <a:spLocks noGrp="1" noRot="1" noChangeAspect="1" noChangeArrowheads="1" noTextEdit="1"/>
          </p:cNvSpPr>
          <p:nvPr>
            <p:ph type="sldImg"/>
          </p:nvPr>
        </p:nvSpPr>
        <p:spPr>
          <a:ln/>
        </p:spPr>
      </p:sp>
      <p:sp>
        <p:nvSpPr>
          <p:cNvPr id="254980" name="Rectangle 3"/>
          <p:cNvSpPr>
            <a:spLocks noGrp="1" noChangeArrowheads="1"/>
          </p:cNvSpPr>
          <p:nvPr>
            <p:ph type="body" idx="1"/>
          </p:nvPr>
        </p:nvSpPr>
        <p:spPr>
          <a:noFill/>
          <a:ln w="9525"/>
        </p:spPr>
        <p:txBody>
          <a:bodyPr/>
          <a:lstStyle/>
          <a:p>
            <a:endParaRPr lang="pt-BR" dirty="0" smtClean="0"/>
          </a:p>
        </p:txBody>
      </p:sp>
      <p:sp>
        <p:nvSpPr>
          <p:cNvPr id="254981"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
        <p:nvSpPr>
          <p:cNvPr id="7" name="Espaço Reservado para Data 6"/>
          <p:cNvSpPr>
            <a:spLocks noGrp="1"/>
          </p:cNvSpPr>
          <p:nvPr>
            <p:ph type="dt" idx="10"/>
          </p:nvPr>
        </p:nvSpPr>
        <p:spPr/>
        <p:txBody>
          <a:bodyPr/>
          <a:lstStyle/>
          <a:p>
            <a:pPr>
              <a:defRPr/>
            </a:pPr>
            <a:endParaRPr lang="pt-BR" dirty="0"/>
          </a:p>
        </p:txBody>
      </p:sp>
    </p:spTree>
    <p:extLst>
      <p:ext uri="{BB962C8B-B14F-4D97-AF65-F5344CB8AC3E}">
        <p14:creationId xmlns:p14="http://schemas.microsoft.com/office/powerpoint/2010/main" val="359927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9</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14500453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88</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
        <p:nvSpPr>
          <p:cNvPr id="256005"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
        <p:nvSpPr>
          <p:cNvPr id="7" name="Espaço Reservado para Data 6"/>
          <p:cNvSpPr>
            <a:spLocks noGrp="1"/>
          </p:cNvSpPr>
          <p:nvPr>
            <p:ph type="dt" idx="10"/>
          </p:nvPr>
        </p:nvSpPr>
        <p:spPr/>
        <p:txBody>
          <a:bodyPr/>
          <a:lstStyle/>
          <a:p>
            <a:pPr>
              <a:defRPr/>
            </a:pPr>
            <a:endParaRPr lang="pt-BR" dirty="0"/>
          </a:p>
        </p:txBody>
      </p:sp>
    </p:spTree>
    <p:extLst>
      <p:ext uri="{BB962C8B-B14F-4D97-AF65-F5344CB8AC3E}">
        <p14:creationId xmlns:p14="http://schemas.microsoft.com/office/powerpoint/2010/main" val="34058224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a:noFill/>
        </p:spPr>
        <p:txBody>
          <a:bodyPr/>
          <a:lstStyle/>
          <a:p>
            <a:fld id="{B74A4F56-479D-43C5-B48D-4BC00933B587}" type="slidenum">
              <a:rPr lang="pt-BR" smtClean="0"/>
              <a:pPr/>
              <a:t>89</a:t>
            </a:fld>
            <a:endParaRPr lang="pt-BR" dirty="0" smtClean="0"/>
          </a:p>
        </p:txBody>
      </p:sp>
      <p:sp>
        <p:nvSpPr>
          <p:cNvPr id="257027" name="Rectangle 2"/>
          <p:cNvSpPr>
            <a:spLocks noGrp="1" noRot="1" noChangeAspect="1" noChangeArrowheads="1" noTextEdit="1"/>
          </p:cNvSpPr>
          <p:nvPr>
            <p:ph type="sldImg"/>
          </p:nvPr>
        </p:nvSpPr>
        <p:spPr>
          <a:ln/>
        </p:spPr>
      </p:sp>
      <p:sp>
        <p:nvSpPr>
          <p:cNvPr id="257028" name="Rectangle 3"/>
          <p:cNvSpPr>
            <a:spLocks noGrp="1" noChangeArrowheads="1"/>
          </p:cNvSpPr>
          <p:nvPr>
            <p:ph type="body" idx="1"/>
          </p:nvPr>
        </p:nvSpPr>
        <p:spPr>
          <a:noFill/>
          <a:ln w="9525"/>
        </p:spPr>
        <p:txBody>
          <a:bodyPr/>
          <a:lstStyle/>
          <a:p>
            <a:endParaRPr lang="pt-BR" dirty="0" smtClean="0"/>
          </a:p>
        </p:txBody>
      </p:sp>
      <p:sp>
        <p:nvSpPr>
          <p:cNvPr id="257029"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356220441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7"/>
          <p:cNvSpPr>
            <a:spLocks noGrp="1" noChangeArrowheads="1"/>
          </p:cNvSpPr>
          <p:nvPr>
            <p:ph type="sldNum" sz="quarter" idx="5"/>
          </p:nvPr>
        </p:nvSpPr>
        <p:spPr>
          <a:noFill/>
        </p:spPr>
        <p:txBody>
          <a:bodyPr/>
          <a:lstStyle/>
          <a:p>
            <a:fld id="{B4C57FCB-000C-4CB2-9FC9-D5BFD2B6A40E}" type="slidenum">
              <a:rPr lang="pt-BR" smtClean="0"/>
              <a:pPr/>
              <a:t>90</a:t>
            </a:fld>
            <a:endParaRPr lang="pt-BR" dirty="0" smtClean="0"/>
          </a:p>
        </p:txBody>
      </p:sp>
      <p:sp>
        <p:nvSpPr>
          <p:cNvPr id="258051" name="Rectangle 2"/>
          <p:cNvSpPr>
            <a:spLocks noGrp="1" noRot="1" noChangeAspect="1" noChangeArrowheads="1" noTextEdit="1"/>
          </p:cNvSpPr>
          <p:nvPr>
            <p:ph type="sldImg"/>
          </p:nvPr>
        </p:nvSpPr>
        <p:spPr>
          <a:ln/>
        </p:spPr>
      </p:sp>
      <p:sp>
        <p:nvSpPr>
          <p:cNvPr id="258052" name="Rectangle 3"/>
          <p:cNvSpPr>
            <a:spLocks noGrp="1" noChangeArrowheads="1"/>
          </p:cNvSpPr>
          <p:nvPr>
            <p:ph type="body" idx="1"/>
          </p:nvPr>
        </p:nvSpPr>
        <p:spPr>
          <a:noFill/>
          <a:ln w="9525"/>
        </p:spPr>
        <p:txBody>
          <a:bodyPr/>
          <a:lstStyle/>
          <a:p>
            <a:endParaRPr lang="pt-BR" dirty="0" smtClean="0"/>
          </a:p>
        </p:txBody>
      </p:sp>
      <p:sp>
        <p:nvSpPr>
          <p:cNvPr id="258053"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380007015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7"/>
          <p:cNvSpPr>
            <a:spLocks noGrp="1" noChangeArrowheads="1"/>
          </p:cNvSpPr>
          <p:nvPr>
            <p:ph type="sldNum" sz="quarter" idx="5"/>
          </p:nvPr>
        </p:nvSpPr>
        <p:spPr>
          <a:noFill/>
        </p:spPr>
        <p:txBody>
          <a:bodyPr/>
          <a:lstStyle/>
          <a:p>
            <a:fld id="{66667BCA-6DC7-4BF5-9263-C49444828F51}" type="slidenum">
              <a:rPr lang="pt-BR" smtClean="0"/>
              <a:pPr/>
              <a:t>91</a:t>
            </a:fld>
            <a:endParaRPr lang="pt-BR" dirty="0" smtClean="0"/>
          </a:p>
        </p:txBody>
      </p:sp>
      <p:sp>
        <p:nvSpPr>
          <p:cNvPr id="259075" name="Rectangle 2"/>
          <p:cNvSpPr>
            <a:spLocks noGrp="1" noRot="1" noChangeAspect="1" noChangeArrowheads="1" noTextEdit="1"/>
          </p:cNvSpPr>
          <p:nvPr>
            <p:ph type="sldImg"/>
          </p:nvPr>
        </p:nvSpPr>
        <p:spPr>
          <a:ln/>
        </p:spPr>
      </p:sp>
      <p:sp>
        <p:nvSpPr>
          <p:cNvPr id="259076" name="Rectangle 3"/>
          <p:cNvSpPr>
            <a:spLocks noGrp="1" noChangeArrowheads="1"/>
          </p:cNvSpPr>
          <p:nvPr>
            <p:ph type="body" idx="1"/>
          </p:nvPr>
        </p:nvSpPr>
        <p:spPr>
          <a:noFill/>
          <a:ln w="9525"/>
        </p:spPr>
        <p:txBody>
          <a:bodyPr/>
          <a:lstStyle/>
          <a:p>
            <a:endParaRPr lang="pt-BR" dirty="0" smtClean="0"/>
          </a:p>
        </p:txBody>
      </p:sp>
      <p:sp>
        <p:nvSpPr>
          <p:cNvPr id="259077"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130384134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7"/>
          <p:cNvSpPr>
            <a:spLocks noGrp="1" noChangeArrowheads="1"/>
          </p:cNvSpPr>
          <p:nvPr>
            <p:ph type="sldNum" sz="quarter" idx="5"/>
          </p:nvPr>
        </p:nvSpPr>
        <p:spPr>
          <a:noFill/>
        </p:spPr>
        <p:txBody>
          <a:bodyPr/>
          <a:lstStyle/>
          <a:p>
            <a:fld id="{7B99955D-B850-4BA8-9562-F91CC79044E6}" type="slidenum">
              <a:rPr lang="pt-BR" smtClean="0"/>
              <a:pPr/>
              <a:t>92</a:t>
            </a:fld>
            <a:endParaRPr lang="pt-BR" dirty="0" smtClean="0"/>
          </a:p>
        </p:txBody>
      </p:sp>
      <p:sp>
        <p:nvSpPr>
          <p:cNvPr id="260099" name="Rectangle 2"/>
          <p:cNvSpPr>
            <a:spLocks noGrp="1" noRot="1" noChangeAspect="1" noChangeArrowheads="1" noTextEdit="1"/>
          </p:cNvSpPr>
          <p:nvPr>
            <p:ph type="sldImg"/>
          </p:nvPr>
        </p:nvSpPr>
        <p:spPr>
          <a:ln/>
        </p:spPr>
      </p:sp>
      <p:sp>
        <p:nvSpPr>
          <p:cNvPr id="260100" name="Rectangle 3"/>
          <p:cNvSpPr>
            <a:spLocks noGrp="1" noChangeArrowheads="1"/>
          </p:cNvSpPr>
          <p:nvPr>
            <p:ph type="body" idx="1"/>
          </p:nvPr>
        </p:nvSpPr>
        <p:spPr>
          <a:noFill/>
          <a:ln w="9525"/>
        </p:spPr>
        <p:txBody>
          <a:bodyPr/>
          <a:lstStyle/>
          <a:p>
            <a:endParaRPr lang="pt-BR" dirty="0" smtClean="0"/>
          </a:p>
        </p:txBody>
      </p:sp>
      <p:sp>
        <p:nvSpPr>
          <p:cNvPr id="260101" name="Espaço Reservado para Rodapé 4"/>
          <p:cNvSpPr>
            <a:spLocks noGrp="1"/>
          </p:cNvSpPr>
          <p:nvPr>
            <p:ph type="ftr" sz="quarter" idx="4"/>
          </p:nvPr>
        </p:nvSpPr>
        <p:spPr>
          <a:noFill/>
        </p:spPr>
        <p:txBody>
          <a:bodyPr/>
          <a:lstStyle/>
          <a:p>
            <a:r>
              <a:rPr lang="pt-BR" dirty="0" smtClean="0"/>
              <a:t>O Princípio Constitucional da Licitação e a Eficiência da Gestão Pública</a:t>
            </a:r>
          </a:p>
        </p:txBody>
      </p:sp>
    </p:spTree>
    <p:extLst>
      <p:ext uri="{BB962C8B-B14F-4D97-AF65-F5344CB8AC3E}">
        <p14:creationId xmlns:p14="http://schemas.microsoft.com/office/powerpoint/2010/main" val="381472040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smtClean="0"/>
          </a:p>
          <a:p>
            <a:endParaRPr lang="pt-BR" dirty="0"/>
          </a:p>
        </p:txBody>
      </p:sp>
      <p:sp>
        <p:nvSpPr>
          <p:cNvPr id="4" name="Espaço Reservado para Rodapé 3"/>
          <p:cNvSpPr>
            <a:spLocks noGrp="1"/>
          </p:cNvSpPr>
          <p:nvPr>
            <p:ph type="ftr" sz="quarter" idx="10"/>
          </p:nvPr>
        </p:nvSpPr>
        <p:spPr/>
        <p:txBody>
          <a:bodyPr/>
          <a:lstStyle/>
          <a:p>
            <a:pPr>
              <a:defRPr/>
            </a:pPr>
            <a:r>
              <a:rPr lang="pt-BR" dirty="0" smtClean="0"/>
              <a:t>O Princípio Constitucional da Licitação e a Eficiência da Gestão Pública</a:t>
            </a:r>
            <a:endParaRPr lang="pt-BR" dirty="0"/>
          </a:p>
        </p:txBody>
      </p:sp>
      <p:sp>
        <p:nvSpPr>
          <p:cNvPr id="5" name="Espaço Reservado para Número de Slide 4"/>
          <p:cNvSpPr>
            <a:spLocks noGrp="1"/>
          </p:cNvSpPr>
          <p:nvPr>
            <p:ph type="sldNum" sz="quarter" idx="11"/>
          </p:nvPr>
        </p:nvSpPr>
        <p:spPr/>
        <p:txBody>
          <a:bodyPr/>
          <a:lstStyle/>
          <a:p>
            <a:pPr>
              <a:defRPr/>
            </a:pPr>
            <a:fld id="{FE0D6C04-489D-4C2B-B4AE-07DC6FBA3E5A}" type="slidenum">
              <a:rPr lang="pt-BR" smtClean="0"/>
              <a:pPr>
                <a:defRPr/>
              </a:pPr>
              <a:t>138</a:t>
            </a:fld>
            <a:endParaRPr lang="pt-BR" dirty="0"/>
          </a:p>
        </p:txBody>
      </p:sp>
    </p:spTree>
    <p:extLst>
      <p:ext uri="{BB962C8B-B14F-4D97-AF65-F5344CB8AC3E}">
        <p14:creationId xmlns:p14="http://schemas.microsoft.com/office/powerpoint/2010/main" val="146934854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Data 3"/>
          <p:cNvSpPr>
            <a:spLocks noGrp="1"/>
          </p:cNvSpPr>
          <p:nvPr>
            <p:ph type="dt" idx="10"/>
          </p:nvPr>
        </p:nvSpPr>
        <p:spPr/>
        <p:txBody>
          <a:bodyPr/>
          <a:lstStyle/>
          <a:p>
            <a:pPr>
              <a:defRPr/>
            </a:pPr>
            <a:endParaRPr lang="pt-BR" dirty="0"/>
          </a:p>
        </p:txBody>
      </p:sp>
      <p:sp>
        <p:nvSpPr>
          <p:cNvPr id="5" name="Espaço Reservado para Rodapé 4"/>
          <p:cNvSpPr>
            <a:spLocks noGrp="1"/>
          </p:cNvSpPr>
          <p:nvPr>
            <p:ph type="ftr" sz="quarter" idx="11"/>
          </p:nvPr>
        </p:nvSpPr>
        <p:spPr/>
        <p:txBody>
          <a:bodyPr/>
          <a:lstStyle/>
          <a:p>
            <a:pPr>
              <a:defRPr/>
            </a:pPr>
            <a:r>
              <a:rPr lang="pt-BR" dirty="0" smtClean="0"/>
              <a:t>O Princípio Constitucional da Licitação e a Eficiência da Gestão Pública</a:t>
            </a:r>
            <a:endParaRPr lang="pt-BR" dirty="0"/>
          </a:p>
        </p:txBody>
      </p:sp>
      <p:sp>
        <p:nvSpPr>
          <p:cNvPr id="6" name="Espaço Reservado para Número de Slide 5"/>
          <p:cNvSpPr>
            <a:spLocks noGrp="1"/>
          </p:cNvSpPr>
          <p:nvPr>
            <p:ph type="sldNum" sz="quarter" idx="12"/>
          </p:nvPr>
        </p:nvSpPr>
        <p:spPr/>
        <p:txBody>
          <a:bodyPr/>
          <a:lstStyle/>
          <a:p>
            <a:pPr>
              <a:defRPr/>
            </a:pPr>
            <a:fld id="{FE0D6C04-489D-4C2B-B4AE-07DC6FBA3E5A}" type="slidenum">
              <a:rPr lang="pt-BR" smtClean="0"/>
              <a:pPr>
                <a:defRPr/>
              </a:pPr>
              <a:t>144</a:t>
            </a:fld>
            <a:endParaRPr lang="pt-BR" dirty="0"/>
          </a:p>
        </p:txBody>
      </p:sp>
    </p:spTree>
    <p:extLst>
      <p:ext uri="{BB962C8B-B14F-4D97-AF65-F5344CB8AC3E}">
        <p14:creationId xmlns:p14="http://schemas.microsoft.com/office/powerpoint/2010/main" val="1682575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10</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663783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11</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723911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Freeform 12"/>
          <p:cNvSpPr>
            <a:spLocks/>
          </p:cNvSpPr>
          <p:nvPr userDrawn="1"/>
        </p:nvSpPr>
        <p:spPr bwMode="auto">
          <a:xfrm>
            <a:off x="-28575" y="6046788"/>
            <a:ext cx="8693150" cy="846137"/>
          </a:xfrm>
          <a:custGeom>
            <a:avLst/>
            <a:gdLst/>
            <a:ahLst/>
            <a:cxnLst>
              <a:cxn ang="0">
                <a:pos x="5079" y="533"/>
              </a:cxn>
              <a:cxn ang="0">
                <a:pos x="0" y="533"/>
              </a:cxn>
              <a:cxn ang="0">
                <a:pos x="0" y="0"/>
              </a:cxn>
              <a:cxn ang="0">
                <a:pos x="5476" y="0"/>
              </a:cxn>
              <a:cxn ang="0">
                <a:pos x="5456" y="46"/>
              </a:cxn>
              <a:cxn ang="0">
                <a:pos x="5435" y="93"/>
              </a:cxn>
              <a:cxn ang="0">
                <a:pos x="5415" y="136"/>
              </a:cxn>
              <a:cxn ang="0">
                <a:pos x="5395" y="180"/>
              </a:cxn>
              <a:cxn ang="0">
                <a:pos x="5372" y="221"/>
              </a:cxn>
              <a:cxn ang="0">
                <a:pos x="5350" y="261"/>
              </a:cxn>
              <a:cxn ang="0">
                <a:pos x="5328" y="298"/>
              </a:cxn>
              <a:cxn ang="0">
                <a:pos x="5304" y="334"/>
              </a:cxn>
              <a:cxn ang="0">
                <a:pos x="5279" y="369"/>
              </a:cxn>
              <a:cxn ang="0">
                <a:pos x="5253" y="399"/>
              </a:cxn>
              <a:cxn ang="0">
                <a:pos x="5229" y="429"/>
              </a:cxn>
              <a:cxn ang="0">
                <a:pos x="5202" y="456"/>
              </a:cxn>
              <a:cxn ang="0">
                <a:pos x="5174" y="478"/>
              </a:cxn>
              <a:cxn ang="0">
                <a:pos x="5145" y="498"/>
              </a:cxn>
              <a:cxn ang="0">
                <a:pos x="5117" y="517"/>
              </a:cxn>
              <a:cxn ang="0">
                <a:pos x="5089" y="531"/>
              </a:cxn>
              <a:cxn ang="0">
                <a:pos x="5085" y="533"/>
              </a:cxn>
              <a:cxn ang="0">
                <a:pos x="5079" y="533"/>
              </a:cxn>
            </a:cxnLst>
            <a:rect l="0" t="0" r="r" b="b"/>
            <a:pathLst>
              <a:path w="5476" h="533">
                <a:moveTo>
                  <a:pt x="5079" y="533"/>
                </a:moveTo>
                <a:lnTo>
                  <a:pt x="0" y="533"/>
                </a:lnTo>
                <a:lnTo>
                  <a:pt x="0" y="0"/>
                </a:lnTo>
                <a:lnTo>
                  <a:pt x="5476" y="0"/>
                </a:lnTo>
                <a:lnTo>
                  <a:pt x="5456" y="46"/>
                </a:lnTo>
                <a:lnTo>
                  <a:pt x="5435" y="93"/>
                </a:lnTo>
                <a:lnTo>
                  <a:pt x="5415" y="136"/>
                </a:lnTo>
                <a:lnTo>
                  <a:pt x="5395" y="180"/>
                </a:lnTo>
                <a:lnTo>
                  <a:pt x="5372" y="221"/>
                </a:lnTo>
                <a:lnTo>
                  <a:pt x="5350" y="261"/>
                </a:lnTo>
                <a:lnTo>
                  <a:pt x="5328" y="298"/>
                </a:lnTo>
                <a:lnTo>
                  <a:pt x="5304" y="334"/>
                </a:lnTo>
                <a:lnTo>
                  <a:pt x="5279" y="369"/>
                </a:lnTo>
                <a:lnTo>
                  <a:pt x="5253" y="399"/>
                </a:lnTo>
                <a:lnTo>
                  <a:pt x="5229" y="429"/>
                </a:lnTo>
                <a:lnTo>
                  <a:pt x="5202" y="456"/>
                </a:lnTo>
                <a:lnTo>
                  <a:pt x="5174" y="478"/>
                </a:lnTo>
                <a:lnTo>
                  <a:pt x="5145" y="498"/>
                </a:lnTo>
                <a:lnTo>
                  <a:pt x="5117" y="517"/>
                </a:lnTo>
                <a:lnTo>
                  <a:pt x="5089" y="531"/>
                </a:lnTo>
                <a:lnTo>
                  <a:pt x="5085" y="533"/>
                </a:lnTo>
                <a:lnTo>
                  <a:pt x="5079" y="533"/>
                </a:lnTo>
                <a:close/>
              </a:path>
            </a:pathLst>
          </a:custGeom>
          <a:solidFill>
            <a:srgbClr val="11418A"/>
          </a:solidFill>
          <a:ln w="9525">
            <a:noFill/>
            <a:round/>
            <a:headEnd/>
            <a:tailEnd/>
          </a:ln>
        </p:spPr>
        <p:txBody>
          <a:bodyPr/>
          <a:lstStyle/>
          <a:p>
            <a:pPr>
              <a:defRPr/>
            </a:pPr>
            <a:endParaRPr lang="pt-BR" dirty="0"/>
          </a:p>
        </p:txBody>
      </p:sp>
      <p:sp>
        <p:nvSpPr>
          <p:cNvPr id="5" name="Freeform 15"/>
          <p:cNvSpPr>
            <a:spLocks/>
          </p:cNvSpPr>
          <p:nvPr userDrawn="1"/>
        </p:nvSpPr>
        <p:spPr bwMode="auto">
          <a:xfrm>
            <a:off x="8078788" y="4267200"/>
            <a:ext cx="1077912" cy="2625725"/>
          </a:xfrm>
          <a:custGeom>
            <a:avLst/>
            <a:gdLst/>
            <a:ahLst/>
            <a:cxnLst>
              <a:cxn ang="0">
                <a:pos x="679" y="0"/>
              </a:cxn>
              <a:cxn ang="0">
                <a:pos x="677" y="16"/>
              </a:cxn>
              <a:cxn ang="0">
                <a:pos x="671" y="63"/>
              </a:cxn>
              <a:cxn ang="0">
                <a:pos x="657" y="136"/>
              </a:cxn>
              <a:cxn ang="0">
                <a:pos x="638" y="231"/>
              </a:cxn>
              <a:cxn ang="0">
                <a:pos x="616" y="344"/>
              </a:cxn>
              <a:cxn ang="0">
                <a:pos x="588" y="472"/>
              </a:cxn>
              <a:cxn ang="0">
                <a:pos x="553" y="612"/>
              </a:cxn>
              <a:cxn ang="0">
                <a:pos x="515" y="756"/>
              </a:cxn>
              <a:cxn ang="0">
                <a:pos x="494" y="829"/>
              </a:cxn>
              <a:cxn ang="0">
                <a:pos x="470" y="902"/>
              </a:cxn>
              <a:cxn ang="0">
                <a:pos x="446" y="975"/>
              </a:cxn>
              <a:cxn ang="0">
                <a:pos x="419" y="1048"/>
              </a:cxn>
              <a:cxn ang="0">
                <a:pos x="393" y="1119"/>
              </a:cxn>
              <a:cxn ang="0">
                <a:pos x="365" y="1188"/>
              </a:cxn>
              <a:cxn ang="0">
                <a:pos x="334" y="1253"/>
              </a:cxn>
              <a:cxn ang="0">
                <a:pos x="304" y="1315"/>
              </a:cxn>
              <a:cxn ang="0">
                <a:pos x="270" y="1376"/>
              </a:cxn>
              <a:cxn ang="0">
                <a:pos x="237" y="1431"/>
              </a:cxn>
              <a:cxn ang="0">
                <a:pos x="201" y="1484"/>
              </a:cxn>
              <a:cxn ang="0">
                <a:pos x="164" y="1530"/>
              </a:cxn>
              <a:cxn ang="0">
                <a:pos x="126" y="1571"/>
              </a:cxn>
              <a:cxn ang="0">
                <a:pos x="85" y="1605"/>
              </a:cxn>
              <a:cxn ang="0">
                <a:pos x="43" y="1634"/>
              </a:cxn>
              <a:cxn ang="0">
                <a:pos x="0" y="1654"/>
              </a:cxn>
              <a:cxn ang="0">
                <a:pos x="679" y="1654"/>
              </a:cxn>
              <a:cxn ang="0">
                <a:pos x="679" y="0"/>
              </a:cxn>
            </a:cxnLst>
            <a:rect l="0" t="0" r="r" b="b"/>
            <a:pathLst>
              <a:path w="679" h="1654">
                <a:moveTo>
                  <a:pt x="679" y="0"/>
                </a:moveTo>
                <a:lnTo>
                  <a:pt x="677" y="16"/>
                </a:lnTo>
                <a:lnTo>
                  <a:pt x="671" y="63"/>
                </a:lnTo>
                <a:lnTo>
                  <a:pt x="657" y="136"/>
                </a:lnTo>
                <a:lnTo>
                  <a:pt x="638" y="231"/>
                </a:lnTo>
                <a:lnTo>
                  <a:pt x="616" y="344"/>
                </a:lnTo>
                <a:lnTo>
                  <a:pt x="588" y="472"/>
                </a:lnTo>
                <a:lnTo>
                  <a:pt x="553" y="612"/>
                </a:lnTo>
                <a:lnTo>
                  <a:pt x="515" y="756"/>
                </a:lnTo>
                <a:lnTo>
                  <a:pt x="494" y="829"/>
                </a:lnTo>
                <a:lnTo>
                  <a:pt x="470" y="902"/>
                </a:lnTo>
                <a:lnTo>
                  <a:pt x="446" y="975"/>
                </a:lnTo>
                <a:lnTo>
                  <a:pt x="419" y="1048"/>
                </a:lnTo>
                <a:lnTo>
                  <a:pt x="393" y="1119"/>
                </a:lnTo>
                <a:lnTo>
                  <a:pt x="365" y="1188"/>
                </a:lnTo>
                <a:lnTo>
                  <a:pt x="334" y="1253"/>
                </a:lnTo>
                <a:lnTo>
                  <a:pt x="304" y="1315"/>
                </a:lnTo>
                <a:lnTo>
                  <a:pt x="270" y="1376"/>
                </a:lnTo>
                <a:lnTo>
                  <a:pt x="237" y="1431"/>
                </a:lnTo>
                <a:lnTo>
                  <a:pt x="201" y="1484"/>
                </a:lnTo>
                <a:lnTo>
                  <a:pt x="164" y="1530"/>
                </a:lnTo>
                <a:lnTo>
                  <a:pt x="126" y="1571"/>
                </a:lnTo>
                <a:lnTo>
                  <a:pt x="85" y="1605"/>
                </a:lnTo>
                <a:lnTo>
                  <a:pt x="43" y="1634"/>
                </a:lnTo>
                <a:lnTo>
                  <a:pt x="0" y="1654"/>
                </a:lnTo>
                <a:lnTo>
                  <a:pt x="679" y="1654"/>
                </a:lnTo>
                <a:lnTo>
                  <a:pt x="679" y="0"/>
                </a:lnTo>
                <a:close/>
              </a:path>
            </a:pathLst>
          </a:custGeom>
          <a:solidFill>
            <a:srgbClr val="F4C000"/>
          </a:solidFill>
          <a:ln w="9525">
            <a:noFill/>
            <a:round/>
            <a:headEnd/>
            <a:tailEnd/>
          </a:ln>
        </p:spPr>
        <p:txBody>
          <a:bodyPr/>
          <a:lstStyle/>
          <a:p>
            <a:pPr>
              <a:defRPr/>
            </a:pPr>
            <a:endParaRPr lang="pt-BR" dirty="0"/>
          </a:p>
        </p:txBody>
      </p:sp>
      <p:sp>
        <p:nvSpPr>
          <p:cNvPr id="6" name="Freeform 16"/>
          <p:cNvSpPr>
            <a:spLocks/>
          </p:cNvSpPr>
          <p:nvPr userDrawn="1"/>
        </p:nvSpPr>
        <p:spPr bwMode="auto">
          <a:xfrm>
            <a:off x="8432800" y="4260850"/>
            <a:ext cx="723900" cy="2632075"/>
          </a:xfrm>
          <a:custGeom>
            <a:avLst/>
            <a:gdLst/>
            <a:ahLst/>
            <a:cxnLst>
              <a:cxn ang="0">
                <a:pos x="456" y="0"/>
              </a:cxn>
              <a:cxn ang="0">
                <a:pos x="456" y="18"/>
              </a:cxn>
              <a:cxn ang="0">
                <a:pos x="452" y="67"/>
              </a:cxn>
              <a:cxn ang="0">
                <a:pos x="446" y="144"/>
              </a:cxn>
              <a:cxn ang="0">
                <a:pos x="438" y="243"/>
              </a:cxn>
              <a:cxn ang="0">
                <a:pos x="425" y="361"/>
              </a:cxn>
              <a:cxn ang="0">
                <a:pos x="409" y="494"/>
              </a:cxn>
              <a:cxn ang="0">
                <a:pos x="389" y="638"/>
              </a:cxn>
              <a:cxn ang="0">
                <a:pos x="367" y="786"/>
              </a:cxn>
              <a:cxn ang="0">
                <a:pos x="353" y="861"/>
              </a:cxn>
              <a:cxn ang="0">
                <a:pos x="338" y="936"/>
              </a:cxn>
              <a:cxn ang="0">
                <a:pos x="322" y="1009"/>
              </a:cxn>
              <a:cxn ang="0">
                <a:pos x="306" y="1082"/>
              </a:cxn>
              <a:cxn ang="0">
                <a:pos x="288" y="1155"/>
              </a:cxn>
              <a:cxn ang="0">
                <a:pos x="267" y="1222"/>
              </a:cxn>
              <a:cxn ang="0">
                <a:pos x="247" y="1289"/>
              </a:cxn>
              <a:cxn ang="0">
                <a:pos x="227" y="1352"/>
              </a:cxn>
              <a:cxn ang="0">
                <a:pos x="203" y="1409"/>
              </a:cxn>
              <a:cxn ang="0">
                <a:pos x="178" y="1463"/>
              </a:cxn>
              <a:cxn ang="0">
                <a:pos x="152" y="1512"/>
              </a:cxn>
              <a:cxn ang="0">
                <a:pos x="126" y="1554"/>
              </a:cxn>
              <a:cxn ang="0">
                <a:pos x="95" y="1591"/>
              </a:cxn>
              <a:cxn ang="0">
                <a:pos x="65" y="1621"/>
              </a:cxn>
              <a:cxn ang="0">
                <a:pos x="34" y="1644"/>
              </a:cxn>
              <a:cxn ang="0">
                <a:pos x="0" y="1658"/>
              </a:cxn>
              <a:cxn ang="0">
                <a:pos x="47" y="1658"/>
              </a:cxn>
              <a:cxn ang="0">
                <a:pos x="111" y="1658"/>
              </a:cxn>
              <a:cxn ang="0">
                <a:pos x="186" y="1658"/>
              </a:cxn>
              <a:cxn ang="0">
                <a:pos x="263" y="1658"/>
              </a:cxn>
              <a:cxn ang="0">
                <a:pos x="336" y="1658"/>
              </a:cxn>
              <a:cxn ang="0">
                <a:pos x="399" y="1658"/>
              </a:cxn>
              <a:cxn ang="0">
                <a:pos x="442" y="1658"/>
              </a:cxn>
              <a:cxn ang="0">
                <a:pos x="456" y="1658"/>
              </a:cxn>
              <a:cxn ang="0">
                <a:pos x="456" y="0"/>
              </a:cxn>
            </a:cxnLst>
            <a:rect l="0" t="0" r="r" b="b"/>
            <a:pathLst>
              <a:path w="456" h="1658">
                <a:moveTo>
                  <a:pt x="456" y="0"/>
                </a:moveTo>
                <a:lnTo>
                  <a:pt x="456" y="18"/>
                </a:lnTo>
                <a:lnTo>
                  <a:pt x="452" y="67"/>
                </a:lnTo>
                <a:lnTo>
                  <a:pt x="446" y="144"/>
                </a:lnTo>
                <a:lnTo>
                  <a:pt x="438" y="243"/>
                </a:lnTo>
                <a:lnTo>
                  <a:pt x="425" y="361"/>
                </a:lnTo>
                <a:lnTo>
                  <a:pt x="409" y="494"/>
                </a:lnTo>
                <a:lnTo>
                  <a:pt x="389" y="638"/>
                </a:lnTo>
                <a:lnTo>
                  <a:pt x="367" y="786"/>
                </a:lnTo>
                <a:lnTo>
                  <a:pt x="353" y="861"/>
                </a:lnTo>
                <a:lnTo>
                  <a:pt x="338" y="936"/>
                </a:lnTo>
                <a:lnTo>
                  <a:pt x="322" y="1009"/>
                </a:lnTo>
                <a:lnTo>
                  <a:pt x="306" y="1082"/>
                </a:lnTo>
                <a:lnTo>
                  <a:pt x="288" y="1155"/>
                </a:lnTo>
                <a:lnTo>
                  <a:pt x="267" y="1222"/>
                </a:lnTo>
                <a:lnTo>
                  <a:pt x="247" y="1289"/>
                </a:lnTo>
                <a:lnTo>
                  <a:pt x="227" y="1352"/>
                </a:lnTo>
                <a:lnTo>
                  <a:pt x="203" y="1409"/>
                </a:lnTo>
                <a:lnTo>
                  <a:pt x="178" y="1463"/>
                </a:lnTo>
                <a:lnTo>
                  <a:pt x="152" y="1512"/>
                </a:lnTo>
                <a:lnTo>
                  <a:pt x="126" y="1554"/>
                </a:lnTo>
                <a:lnTo>
                  <a:pt x="95" y="1591"/>
                </a:lnTo>
                <a:lnTo>
                  <a:pt x="65" y="1621"/>
                </a:lnTo>
                <a:lnTo>
                  <a:pt x="34" y="1644"/>
                </a:lnTo>
                <a:lnTo>
                  <a:pt x="0" y="1658"/>
                </a:lnTo>
                <a:lnTo>
                  <a:pt x="47" y="1658"/>
                </a:lnTo>
                <a:lnTo>
                  <a:pt x="111" y="1658"/>
                </a:lnTo>
                <a:lnTo>
                  <a:pt x="186" y="1658"/>
                </a:lnTo>
                <a:lnTo>
                  <a:pt x="263" y="1658"/>
                </a:lnTo>
                <a:lnTo>
                  <a:pt x="336" y="1658"/>
                </a:lnTo>
                <a:lnTo>
                  <a:pt x="399" y="1658"/>
                </a:lnTo>
                <a:lnTo>
                  <a:pt x="442" y="1658"/>
                </a:lnTo>
                <a:lnTo>
                  <a:pt x="456" y="1658"/>
                </a:lnTo>
                <a:lnTo>
                  <a:pt x="456" y="0"/>
                </a:lnTo>
                <a:close/>
              </a:path>
            </a:pathLst>
          </a:custGeom>
          <a:solidFill>
            <a:srgbClr val="00923F"/>
          </a:solidFill>
          <a:ln w="9525">
            <a:noFill/>
            <a:round/>
            <a:headEnd/>
            <a:tailEnd/>
          </a:ln>
        </p:spPr>
        <p:txBody>
          <a:bodyPr/>
          <a:lstStyle/>
          <a:p>
            <a:pPr>
              <a:defRPr/>
            </a:pPr>
            <a:endParaRPr lang="pt-BR" dirty="0"/>
          </a:p>
        </p:txBody>
      </p:sp>
      <p:sp>
        <p:nvSpPr>
          <p:cNvPr id="7" name="Freeform 11"/>
          <p:cNvSpPr>
            <a:spLocks/>
          </p:cNvSpPr>
          <p:nvPr userDrawn="1"/>
        </p:nvSpPr>
        <p:spPr bwMode="auto">
          <a:xfrm>
            <a:off x="471488" y="-11113"/>
            <a:ext cx="8693150" cy="846138"/>
          </a:xfrm>
          <a:custGeom>
            <a:avLst/>
            <a:gdLst/>
            <a:ahLst/>
            <a:cxnLst>
              <a:cxn ang="0">
                <a:pos x="397" y="0"/>
              </a:cxn>
              <a:cxn ang="0">
                <a:pos x="5476" y="0"/>
              </a:cxn>
              <a:cxn ang="0">
                <a:pos x="5476" y="533"/>
              </a:cxn>
              <a:cxn ang="0">
                <a:pos x="0" y="533"/>
              </a:cxn>
              <a:cxn ang="0">
                <a:pos x="20" y="487"/>
              </a:cxn>
              <a:cxn ang="0">
                <a:pos x="41" y="440"/>
              </a:cxn>
              <a:cxn ang="0">
                <a:pos x="61" y="397"/>
              </a:cxn>
              <a:cxn ang="0">
                <a:pos x="81" y="353"/>
              </a:cxn>
              <a:cxn ang="0">
                <a:pos x="104" y="312"/>
              </a:cxn>
              <a:cxn ang="0">
                <a:pos x="126" y="272"/>
              </a:cxn>
              <a:cxn ang="0">
                <a:pos x="148" y="235"/>
              </a:cxn>
              <a:cxn ang="0">
                <a:pos x="172" y="199"/>
              </a:cxn>
              <a:cxn ang="0">
                <a:pos x="197" y="164"/>
              </a:cxn>
              <a:cxn ang="0">
                <a:pos x="223" y="134"/>
              </a:cxn>
              <a:cxn ang="0">
                <a:pos x="247" y="104"/>
              </a:cxn>
              <a:cxn ang="0">
                <a:pos x="274" y="77"/>
              </a:cxn>
              <a:cxn ang="0">
                <a:pos x="302" y="55"/>
              </a:cxn>
              <a:cxn ang="0">
                <a:pos x="331" y="35"/>
              </a:cxn>
              <a:cxn ang="0">
                <a:pos x="359" y="16"/>
              </a:cxn>
              <a:cxn ang="0">
                <a:pos x="387" y="2"/>
              </a:cxn>
              <a:cxn ang="0">
                <a:pos x="391" y="0"/>
              </a:cxn>
              <a:cxn ang="0">
                <a:pos x="397" y="0"/>
              </a:cxn>
            </a:cxnLst>
            <a:rect l="0" t="0" r="r" b="b"/>
            <a:pathLst>
              <a:path w="5476" h="533">
                <a:moveTo>
                  <a:pt x="397" y="0"/>
                </a:moveTo>
                <a:lnTo>
                  <a:pt x="5476" y="0"/>
                </a:lnTo>
                <a:lnTo>
                  <a:pt x="5476" y="533"/>
                </a:lnTo>
                <a:lnTo>
                  <a:pt x="0" y="533"/>
                </a:lnTo>
                <a:lnTo>
                  <a:pt x="20" y="487"/>
                </a:lnTo>
                <a:lnTo>
                  <a:pt x="41" y="440"/>
                </a:lnTo>
                <a:lnTo>
                  <a:pt x="61" y="397"/>
                </a:lnTo>
                <a:lnTo>
                  <a:pt x="81" y="353"/>
                </a:lnTo>
                <a:lnTo>
                  <a:pt x="104" y="312"/>
                </a:lnTo>
                <a:lnTo>
                  <a:pt x="126" y="272"/>
                </a:lnTo>
                <a:lnTo>
                  <a:pt x="148" y="235"/>
                </a:lnTo>
                <a:lnTo>
                  <a:pt x="172" y="199"/>
                </a:lnTo>
                <a:lnTo>
                  <a:pt x="197" y="164"/>
                </a:lnTo>
                <a:lnTo>
                  <a:pt x="223" y="134"/>
                </a:lnTo>
                <a:lnTo>
                  <a:pt x="247" y="104"/>
                </a:lnTo>
                <a:lnTo>
                  <a:pt x="274" y="77"/>
                </a:lnTo>
                <a:lnTo>
                  <a:pt x="302" y="55"/>
                </a:lnTo>
                <a:lnTo>
                  <a:pt x="331" y="35"/>
                </a:lnTo>
                <a:lnTo>
                  <a:pt x="359" y="16"/>
                </a:lnTo>
                <a:lnTo>
                  <a:pt x="387" y="2"/>
                </a:lnTo>
                <a:lnTo>
                  <a:pt x="391" y="0"/>
                </a:lnTo>
                <a:lnTo>
                  <a:pt x="397" y="0"/>
                </a:lnTo>
                <a:close/>
              </a:path>
            </a:pathLst>
          </a:custGeom>
          <a:solidFill>
            <a:srgbClr val="11418A"/>
          </a:solidFill>
          <a:ln w="9525">
            <a:noFill/>
            <a:round/>
            <a:headEnd/>
            <a:tailEnd/>
          </a:ln>
        </p:spPr>
        <p:txBody>
          <a:bodyPr/>
          <a:lstStyle/>
          <a:p>
            <a:pPr>
              <a:defRPr/>
            </a:pPr>
            <a:endParaRPr lang="pt-BR" dirty="0"/>
          </a:p>
        </p:txBody>
      </p:sp>
      <p:sp>
        <p:nvSpPr>
          <p:cNvPr id="8" name="Freeform 13"/>
          <p:cNvSpPr>
            <a:spLocks/>
          </p:cNvSpPr>
          <p:nvPr userDrawn="1"/>
        </p:nvSpPr>
        <p:spPr bwMode="auto">
          <a:xfrm>
            <a:off x="-20638" y="-11113"/>
            <a:ext cx="1077913" cy="2625726"/>
          </a:xfrm>
          <a:custGeom>
            <a:avLst/>
            <a:gdLst/>
            <a:ahLst/>
            <a:cxnLst>
              <a:cxn ang="0">
                <a:pos x="0" y="1654"/>
              </a:cxn>
              <a:cxn ang="0">
                <a:pos x="2" y="1638"/>
              </a:cxn>
              <a:cxn ang="0">
                <a:pos x="8" y="1591"/>
              </a:cxn>
              <a:cxn ang="0">
                <a:pos x="22" y="1518"/>
              </a:cxn>
              <a:cxn ang="0">
                <a:pos x="41" y="1423"/>
              </a:cxn>
              <a:cxn ang="0">
                <a:pos x="63" y="1310"/>
              </a:cxn>
              <a:cxn ang="0">
                <a:pos x="91" y="1182"/>
              </a:cxn>
              <a:cxn ang="0">
                <a:pos x="126" y="1042"/>
              </a:cxn>
              <a:cxn ang="0">
                <a:pos x="164" y="898"/>
              </a:cxn>
              <a:cxn ang="0">
                <a:pos x="185" y="825"/>
              </a:cxn>
              <a:cxn ang="0">
                <a:pos x="209" y="752"/>
              </a:cxn>
              <a:cxn ang="0">
                <a:pos x="233" y="679"/>
              </a:cxn>
              <a:cxn ang="0">
                <a:pos x="260" y="606"/>
              </a:cxn>
              <a:cxn ang="0">
                <a:pos x="286" y="535"/>
              </a:cxn>
              <a:cxn ang="0">
                <a:pos x="314" y="466"/>
              </a:cxn>
              <a:cxn ang="0">
                <a:pos x="345" y="401"/>
              </a:cxn>
              <a:cxn ang="0">
                <a:pos x="375" y="339"/>
              </a:cxn>
              <a:cxn ang="0">
                <a:pos x="409" y="278"/>
              </a:cxn>
              <a:cxn ang="0">
                <a:pos x="442" y="223"/>
              </a:cxn>
              <a:cxn ang="0">
                <a:pos x="478" y="170"/>
              </a:cxn>
              <a:cxn ang="0">
                <a:pos x="515" y="124"/>
              </a:cxn>
              <a:cxn ang="0">
                <a:pos x="553" y="83"/>
              </a:cxn>
              <a:cxn ang="0">
                <a:pos x="594" y="49"/>
              </a:cxn>
              <a:cxn ang="0">
                <a:pos x="636" y="20"/>
              </a:cxn>
              <a:cxn ang="0">
                <a:pos x="679" y="0"/>
              </a:cxn>
              <a:cxn ang="0">
                <a:pos x="0" y="0"/>
              </a:cxn>
              <a:cxn ang="0">
                <a:pos x="0" y="1654"/>
              </a:cxn>
            </a:cxnLst>
            <a:rect l="0" t="0" r="r" b="b"/>
            <a:pathLst>
              <a:path w="679" h="1654">
                <a:moveTo>
                  <a:pt x="0" y="1654"/>
                </a:moveTo>
                <a:lnTo>
                  <a:pt x="2" y="1638"/>
                </a:lnTo>
                <a:lnTo>
                  <a:pt x="8" y="1591"/>
                </a:lnTo>
                <a:lnTo>
                  <a:pt x="22" y="1518"/>
                </a:lnTo>
                <a:lnTo>
                  <a:pt x="41" y="1423"/>
                </a:lnTo>
                <a:lnTo>
                  <a:pt x="63" y="1310"/>
                </a:lnTo>
                <a:lnTo>
                  <a:pt x="91" y="1182"/>
                </a:lnTo>
                <a:lnTo>
                  <a:pt x="126" y="1042"/>
                </a:lnTo>
                <a:lnTo>
                  <a:pt x="164" y="898"/>
                </a:lnTo>
                <a:lnTo>
                  <a:pt x="185" y="825"/>
                </a:lnTo>
                <a:lnTo>
                  <a:pt x="209" y="752"/>
                </a:lnTo>
                <a:lnTo>
                  <a:pt x="233" y="679"/>
                </a:lnTo>
                <a:lnTo>
                  <a:pt x="260" y="606"/>
                </a:lnTo>
                <a:lnTo>
                  <a:pt x="286" y="535"/>
                </a:lnTo>
                <a:lnTo>
                  <a:pt x="314" y="466"/>
                </a:lnTo>
                <a:lnTo>
                  <a:pt x="345" y="401"/>
                </a:lnTo>
                <a:lnTo>
                  <a:pt x="375" y="339"/>
                </a:lnTo>
                <a:lnTo>
                  <a:pt x="409" y="278"/>
                </a:lnTo>
                <a:lnTo>
                  <a:pt x="442" y="223"/>
                </a:lnTo>
                <a:lnTo>
                  <a:pt x="478" y="170"/>
                </a:lnTo>
                <a:lnTo>
                  <a:pt x="515" y="124"/>
                </a:lnTo>
                <a:lnTo>
                  <a:pt x="553" y="83"/>
                </a:lnTo>
                <a:lnTo>
                  <a:pt x="594" y="49"/>
                </a:lnTo>
                <a:lnTo>
                  <a:pt x="636" y="20"/>
                </a:lnTo>
                <a:lnTo>
                  <a:pt x="679" y="0"/>
                </a:lnTo>
                <a:lnTo>
                  <a:pt x="0" y="0"/>
                </a:lnTo>
                <a:lnTo>
                  <a:pt x="0" y="1654"/>
                </a:lnTo>
                <a:close/>
              </a:path>
            </a:pathLst>
          </a:custGeom>
          <a:solidFill>
            <a:srgbClr val="F4C000"/>
          </a:solidFill>
          <a:ln w="9525">
            <a:noFill/>
            <a:round/>
            <a:headEnd/>
            <a:tailEnd/>
          </a:ln>
        </p:spPr>
        <p:txBody>
          <a:bodyPr/>
          <a:lstStyle/>
          <a:p>
            <a:pPr>
              <a:defRPr/>
            </a:pPr>
            <a:endParaRPr lang="pt-BR" dirty="0"/>
          </a:p>
        </p:txBody>
      </p:sp>
      <p:sp>
        <p:nvSpPr>
          <p:cNvPr id="9" name="Freeform 14"/>
          <p:cNvSpPr>
            <a:spLocks/>
          </p:cNvSpPr>
          <p:nvPr userDrawn="1"/>
        </p:nvSpPr>
        <p:spPr bwMode="auto">
          <a:xfrm>
            <a:off x="-20638" y="-11113"/>
            <a:ext cx="723901" cy="2632076"/>
          </a:xfrm>
          <a:custGeom>
            <a:avLst/>
            <a:gdLst/>
            <a:ahLst/>
            <a:cxnLst>
              <a:cxn ang="0">
                <a:pos x="0" y="1658"/>
              </a:cxn>
              <a:cxn ang="0">
                <a:pos x="0" y="1640"/>
              </a:cxn>
              <a:cxn ang="0">
                <a:pos x="4" y="1591"/>
              </a:cxn>
              <a:cxn ang="0">
                <a:pos x="10" y="1514"/>
              </a:cxn>
              <a:cxn ang="0">
                <a:pos x="18" y="1415"/>
              </a:cxn>
              <a:cxn ang="0">
                <a:pos x="31" y="1297"/>
              </a:cxn>
              <a:cxn ang="0">
                <a:pos x="47" y="1164"/>
              </a:cxn>
              <a:cxn ang="0">
                <a:pos x="67" y="1020"/>
              </a:cxn>
              <a:cxn ang="0">
                <a:pos x="89" y="872"/>
              </a:cxn>
              <a:cxn ang="0">
                <a:pos x="103" y="797"/>
              </a:cxn>
              <a:cxn ang="0">
                <a:pos x="118" y="722"/>
              </a:cxn>
              <a:cxn ang="0">
                <a:pos x="134" y="649"/>
              </a:cxn>
              <a:cxn ang="0">
                <a:pos x="150" y="576"/>
              </a:cxn>
              <a:cxn ang="0">
                <a:pos x="168" y="505"/>
              </a:cxn>
              <a:cxn ang="0">
                <a:pos x="189" y="436"/>
              </a:cxn>
              <a:cxn ang="0">
                <a:pos x="209" y="369"/>
              </a:cxn>
              <a:cxn ang="0">
                <a:pos x="229" y="306"/>
              </a:cxn>
              <a:cxn ang="0">
                <a:pos x="253" y="249"/>
              </a:cxn>
              <a:cxn ang="0">
                <a:pos x="278" y="195"/>
              </a:cxn>
              <a:cxn ang="0">
                <a:pos x="304" y="146"/>
              </a:cxn>
              <a:cxn ang="0">
                <a:pos x="330" y="104"/>
              </a:cxn>
              <a:cxn ang="0">
                <a:pos x="361" y="67"/>
              </a:cxn>
              <a:cxn ang="0">
                <a:pos x="391" y="37"/>
              </a:cxn>
              <a:cxn ang="0">
                <a:pos x="422" y="14"/>
              </a:cxn>
              <a:cxn ang="0">
                <a:pos x="456" y="0"/>
              </a:cxn>
              <a:cxn ang="0">
                <a:pos x="409" y="0"/>
              </a:cxn>
              <a:cxn ang="0">
                <a:pos x="345" y="0"/>
              </a:cxn>
              <a:cxn ang="0">
                <a:pos x="270" y="0"/>
              </a:cxn>
              <a:cxn ang="0">
                <a:pos x="193" y="0"/>
              </a:cxn>
              <a:cxn ang="0">
                <a:pos x="120" y="0"/>
              </a:cxn>
              <a:cxn ang="0">
                <a:pos x="57" y="0"/>
              </a:cxn>
              <a:cxn ang="0">
                <a:pos x="14" y="0"/>
              </a:cxn>
              <a:cxn ang="0">
                <a:pos x="0" y="0"/>
              </a:cxn>
              <a:cxn ang="0">
                <a:pos x="0" y="1658"/>
              </a:cxn>
            </a:cxnLst>
            <a:rect l="0" t="0" r="r" b="b"/>
            <a:pathLst>
              <a:path w="456" h="1658">
                <a:moveTo>
                  <a:pt x="0" y="1658"/>
                </a:moveTo>
                <a:lnTo>
                  <a:pt x="0" y="1640"/>
                </a:lnTo>
                <a:lnTo>
                  <a:pt x="4" y="1591"/>
                </a:lnTo>
                <a:lnTo>
                  <a:pt x="10" y="1514"/>
                </a:lnTo>
                <a:lnTo>
                  <a:pt x="18" y="1415"/>
                </a:lnTo>
                <a:lnTo>
                  <a:pt x="31" y="1297"/>
                </a:lnTo>
                <a:lnTo>
                  <a:pt x="47" y="1164"/>
                </a:lnTo>
                <a:lnTo>
                  <a:pt x="67" y="1020"/>
                </a:lnTo>
                <a:lnTo>
                  <a:pt x="89" y="872"/>
                </a:lnTo>
                <a:lnTo>
                  <a:pt x="103" y="797"/>
                </a:lnTo>
                <a:lnTo>
                  <a:pt x="118" y="722"/>
                </a:lnTo>
                <a:lnTo>
                  <a:pt x="134" y="649"/>
                </a:lnTo>
                <a:lnTo>
                  <a:pt x="150" y="576"/>
                </a:lnTo>
                <a:lnTo>
                  <a:pt x="168" y="505"/>
                </a:lnTo>
                <a:lnTo>
                  <a:pt x="189" y="436"/>
                </a:lnTo>
                <a:lnTo>
                  <a:pt x="209" y="369"/>
                </a:lnTo>
                <a:lnTo>
                  <a:pt x="229" y="306"/>
                </a:lnTo>
                <a:lnTo>
                  <a:pt x="253" y="249"/>
                </a:lnTo>
                <a:lnTo>
                  <a:pt x="278" y="195"/>
                </a:lnTo>
                <a:lnTo>
                  <a:pt x="304" y="146"/>
                </a:lnTo>
                <a:lnTo>
                  <a:pt x="330" y="104"/>
                </a:lnTo>
                <a:lnTo>
                  <a:pt x="361" y="67"/>
                </a:lnTo>
                <a:lnTo>
                  <a:pt x="391" y="37"/>
                </a:lnTo>
                <a:lnTo>
                  <a:pt x="422" y="14"/>
                </a:lnTo>
                <a:lnTo>
                  <a:pt x="456" y="0"/>
                </a:lnTo>
                <a:lnTo>
                  <a:pt x="409" y="0"/>
                </a:lnTo>
                <a:lnTo>
                  <a:pt x="345" y="0"/>
                </a:lnTo>
                <a:lnTo>
                  <a:pt x="270" y="0"/>
                </a:lnTo>
                <a:lnTo>
                  <a:pt x="193" y="0"/>
                </a:lnTo>
                <a:lnTo>
                  <a:pt x="120" y="0"/>
                </a:lnTo>
                <a:lnTo>
                  <a:pt x="57" y="0"/>
                </a:lnTo>
                <a:lnTo>
                  <a:pt x="14" y="0"/>
                </a:lnTo>
                <a:lnTo>
                  <a:pt x="0" y="0"/>
                </a:lnTo>
                <a:lnTo>
                  <a:pt x="0" y="1658"/>
                </a:lnTo>
                <a:close/>
              </a:path>
            </a:pathLst>
          </a:custGeom>
          <a:solidFill>
            <a:srgbClr val="00923F"/>
          </a:solidFill>
          <a:ln w="9525">
            <a:noFill/>
            <a:round/>
            <a:headEnd/>
            <a:tailEnd/>
          </a:ln>
        </p:spPr>
        <p:txBody>
          <a:bodyPr/>
          <a:lstStyle/>
          <a:p>
            <a:pPr>
              <a:defRPr/>
            </a:pPr>
            <a:endParaRPr lang="pt-BR" dirty="0"/>
          </a:p>
        </p:txBody>
      </p:sp>
      <p:sp>
        <p:nvSpPr>
          <p:cNvPr id="10" name="Text Box 18"/>
          <p:cNvSpPr txBox="1">
            <a:spLocks noChangeArrowheads="1"/>
          </p:cNvSpPr>
          <p:nvPr userDrawn="1"/>
        </p:nvSpPr>
        <p:spPr bwMode="auto">
          <a:xfrm>
            <a:off x="1114425" y="225425"/>
            <a:ext cx="4208463" cy="366713"/>
          </a:xfrm>
          <a:prstGeom prst="rect">
            <a:avLst/>
          </a:prstGeom>
          <a:noFill/>
          <a:ln w="12700" cap="sq">
            <a:noFill/>
            <a:miter lim="800000"/>
            <a:headEnd type="none" w="sm" len="sm"/>
            <a:tailEnd type="none" w="sm" len="sm"/>
          </a:ln>
          <a:effectLst/>
        </p:spPr>
        <p:txBody>
          <a:bodyPr wrap="none" lIns="0" rIns="0">
            <a:spAutoFit/>
          </a:bodyPr>
          <a:lstStyle/>
          <a:p>
            <a:pPr>
              <a:defRPr/>
            </a:pPr>
            <a:r>
              <a:rPr kumimoji="0" lang="pt-BR" sz="1800" b="1" dirty="0">
                <a:latin typeface="Square721 Ex BT" pitchFamily="34" charset="0"/>
              </a:rPr>
              <a:t>Tribunal de Contas da União</a:t>
            </a:r>
          </a:p>
        </p:txBody>
      </p:sp>
      <p:sp>
        <p:nvSpPr>
          <p:cNvPr id="3076" name="Rectangle 4"/>
          <p:cNvSpPr>
            <a:spLocks noGrp="1" noChangeArrowheads="1"/>
          </p:cNvSpPr>
          <p:nvPr>
            <p:ph type="ctrTitle" sz="quarter"/>
          </p:nvPr>
        </p:nvSpPr>
        <p:spPr>
          <a:xfrm>
            <a:off x="1114425" y="990600"/>
            <a:ext cx="7343775" cy="1066800"/>
          </a:xfrm>
          <a:noFill/>
        </p:spPr>
        <p:txBody>
          <a:bodyPr/>
          <a:lstStyle>
            <a:lvl1pPr>
              <a:defRPr>
                <a:solidFill>
                  <a:srgbClr val="0061A5"/>
                </a:solidFill>
                <a:latin typeface="Square721 BdEx BT" pitchFamily="34" charset="0"/>
              </a:defRPr>
            </a:lvl1pPr>
          </a:lstStyle>
          <a:p>
            <a:r>
              <a:rPr lang="pt-BR"/>
              <a:t>Clique para editar o estilo do título mestre</a:t>
            </a:r>
          </a:p>
        </p:txBody>
      </p:sp>
      <p:sp>
        <p:nvSpPr>
          <p:cNvPr id="3077" name="Rectangle 5"/>
          <p:cNvSpPr>
            <a:spLocks noGrp="1" noChangeArrowheads="1"/>
          </p:cNvSpPr>
          <p:nvPr>
            <p:ph type="subTitle" sz="quarter" idx="1"/>
          </p:nvPr>
        </p:nvSpPr>
        <p:spPr>
          <a:xfrm>
            <a:off x="1114425" y="2209800"/>
            <a:ext cx="7343775" cy="3581400"/>
          </a:xfrm>
        </p:spPr>
        <p:txBody>
          <a:bodyPr anchor="ctr"/>
          <a:lstStyle>
            <a:lvl1pPr>
              <a:defRPr sz="1800" b="1">
                <a:solidFill>
                  <a:srgbClr val="4D4948"/>
                </a:solidFill>
                <a:latin typeface="Square721 Ex BT" pitchFamily="34" charset="0"/>
              </a:defRPr>
            </a:lvl1pPr>
          </a:lstStyle>
          <a:p>
            <a:r>
              <a:rPr lang="pt-BR"/>
              <a:t>Clique para editar o estilo do subtítulo mestre</a:t>
            </a:r>
          </a:p>
        </p:txBody>
      </p:sp>
      <p:sp>
        <p:nvSpPr>
          <p:cNvPr id="11" name="Rectangle 7"/>
          <p:cNvSpPr>
            <a:spLocks noGrp="1" noChangeArrowheads="1"/>
          </p:cNvSpPr>
          <p:nvPr>
            <p:ph type="ftr" sz="quarter" idx="10"/>
          </p:nvPr>
        </p:nvSpPr>
        <p:spPr>
          <a:xfrm>
            <a:off x="179388" y="6019800"/>
            <a:ext cx="7543800" cy="838200"/>
          </a:xfrm>
        </p:spPr>
        <p:txBody>
          <a:bodyPr lIns="0"/>
          <a:lstStyle>
            <a:lvl1pPr algn="l">
              <a:defRPr sz="1000">
                <a:solidFill>
                  <a:schemeClr val="tx1"/>
                </a:solidFill>
                <a:latin typeface="+mj-lt"/>
              </a:defRPr>
            </a:lvl1pPr>
          </a:lstStyle>
          <a:p>
            <a:pPr>
              <a:defRPr/>
            </a:pPr>
            <a:endParaRPr lang="pt-BR"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8"/>
          <p:cNvSpPr>
            <a:spLocks noGrp="1" noChangeArrowheads="1"/>
          </p:cNvSpPr>
          <p:nvPr>
            <p:ph type="dt" sz="half" idx="10"/>
          </p:nvPr>
        </p:nvSpPr>
        <p:spPr>
          <a:ln/>
        </p:spPr>
        <p:txBody>
          <a:bodyPr/>
          <a:lstStyle>
            <a:lvl1pPr>
              <a:defRPr/>
            </a:lvl1pPr>
          </a:lstStyle>
          <a:p>
            <a:pPr>
              <a:defRPr/>
            </a:pPr>
            <a:endParaRPr lang="pt-BR" dirty="0"/>
          </a:p>
        </p:txBody>
      </p:sp>
      <p:sp>
        <p:nvSpPr>
          <p:cNvPr id="5" name="Rectangle 9"/>
          <p:cNvSpPr>
            <a:spLocks noGrp="1" noChangeArrowheads="1"/>
          </p:cNvSpPr>
          <p:nvPr>
            <p:ph type="ftr" sz="quarter" idx="11"/>
          </p:nvPr>
        </p:nvSpPr>
        <p:spPr>
          <a:ln/>
        </p:spPr>
        <p:txBody>
          <a:bodyPr/>
          <a:lstStyle>
            <a:lvl1pPr>
              <a:defRPr/>
            </a:lvl1pPr>
          </a:lstStyle>
          <a:p>
            <a:pPr>
              <a:defRPr/>
            </a:pPr>
            <a:endParaRPr lang="pt-BR" dirty="0"/>
          </a:p>
        </p:txBody>
      </p:sp>
      <p:sp>
        <p:nvSpPr>
          <p:cNvPr id="6" name="Rectangle 10"/>
          <p:cNvSpPr>
            <a:spLocks noGrp="1" noChangeArrowheads="1"/>
          </p:cNvSpPr>
          <p:nvPr>
            <p:ph type="sldNum" sz="quarter" idx="12"/>
          </p:nvPr>
        </p:nvSpPr>
        <p:spPr>
          <a:ln/>
        </p:spPr>
        <p:txBody>
          <a:bodyPr/>
          <a:lstStyle>
            <a:lvl1pPr>
              <a:defRPr/>
            </a:lvl1pPr>
          </a:lstStyle>
          <a:p>
            <a:pPr>
              <a:defRPr/>
            </a:pPr>
            <a:fld id="{09CEF895-4535-4B21-AE74-855A727DA8BA}" type="slidenum">
              <a:rPr lang="pt-BR"/>
              <a:pPr>
                <a:defRPr/>
              </a:pPr>
              <a:t>‹nº›</a:t>
            </a:fld>
            <a:endParaRPr lang="pt-BR"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86575" y="0"/>
            <a:ext cx="1924050" cy="5943600"/>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1114425" y="0"/>
            <a:ext cx="5619750" cy="59436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8"/>
          <p:cNvSpPr>
            <a:spLocks noGrp="1" noChangeArrowheads="1"/>
          </p:cNvSpPr>
          <p:nvPr>
            <p:ph type="dt" sz="half" idx="10"/>
          </p:nvPr>
        </p:nvSpPr>
        <p:spPr>
          <a:ln/>
        </p:spPr>
        <p:txBody>
          <a:bodyPr/>
          <a:lstStyle>
            <a:lvl1pPr>
              <a:defRPr/>
            </a:lvl1pPr>
          </a:lstStyle>
          <a:p>
            <a:pPr>
              <a:defRPr/>
            </a:pPr>
            <a:endParaRPr lang="pt-BR" dirty="0"/>
          </a:p>
        </p:txBody>
      </p:sp>
      <p:sp>
        <p:nvSpPr>
          <p:cNvPr id="5" name="Rectangle 9"/>
          <p:cNvSpPr>
            <a:spLocks noGrp="1" noChangeArrowheads="1"/>
          </p:cNvSpPr>
          <p:nvPr>
            <p:ph type="ftr" sz="quarter" idx="11"/>
          </p:nvPr>
        </p:nvSpPr>
        <p:spPr>
          <a:ln/>
        </p:spPr>
        <p:txBody>
          <a:bodyPr/>
          <a:lstStyle>
            <a:lvl1pPr>
              <a:defRPr/>
            </a:lvl1pPr>
          </a:lstStyle>
          <a:p>
            <a:pPr>
              <a:defRPr/>
            </a:pPr>
            <a:endParaRPr lang="pt-BR" dirty="0"/>
          </a:p>
        </p:txBody>
      </p:sp>
      <p:sp>
        <p:nvSpPr>
          <p:cNvPr id="6" name="Rectangle 10"/>
          <p:cNvSpPr>
            <a:spLocks noGrp="1" noChangeArrowheads="1"/>
          </p:cNvSpPr>
          <p:nvPr>
            <p:ph type="sldNum" sz="quarter" idx="12"/>
          </p:nvPr>
        </p:nvSpPr>
        <p:spPr>
          <a:ln/>
        </p:spPr>
        <p:txBody>
          <a:bodyPr/>
          <a:lstStyle>
            <a:lvl1pPr>
              <a:defRPr/>
            </a:lvl1pPr>
          </a:lstStyle>
          <a:p>
            <a:pPr>
              <a:defRPr/>
            </a:pPr>
            <a:fld id="{834BE99E-8A28-4D12-ACBB-A5F553EE43B7}" type="slidenum">
              <a:rPr lang="pt-BR"/>
              <a:pPr>
                <a:defRPr/>
              </a:pPr>
              <a:t>‹nº›</a:t>
            </a:fld>
            <a:endParaRPr lang="pt-BR"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8"/>
          <p:cNvSpPr>
            <a:spLocks noGrp="1" noChangeArrowheads="1"/>
          </p:cNvSpPr>
          <p:nvPr>
            <p:ph type="dt" sz="half" idx="10"/>
          </p:nvPr>
        </p:nvSpPr>
        <p:spPr>
          <a:ln/>
        </p:spPr>
        <p:txBody>
          <a:bodyPr/>
          <a:lstStyle>
            <a:lvl1pPr>
              <a:defRPr/>
            </a:lvl1pPr>
          </a:lstStyle>
          <a:p>
            <a:pPr>
              <a:defRPr/>
            </a:pPr>
            <a:endParaRPr lang="pt-BR" dirty="0"/>
          </a:p>
        </p:txBody>
      </p:sp>
      <p:sp>
        <p:nvSpPr>
          <p:cNvPr id="5" name="Rectangle 9"/>
          <p:cNvSpPr>
            <a:spLocks noGrp="1" noChangeArrowheads="1"/>
          </p:cNvSpPr>
          <p:nvPr>
            <p:ph type="ftr" sz="quarter" idx="11"/>
          </p:nvPr>
        </p:nvSpPr>
        <p:spPr>
          <a:ln/>
        </p:spPr>
        <p:txBody>
          <a:bodyPr/>
          <a:lstStyle>
            <a:lvl1pPr>
              <a:defRPr/>
            </a:lvl1pPr>
          </a:lstStyle>
          <a:p>
            <a:pPr>
              <a:defRPr/>
            </a:pPr>
            <a:endParaRPr lang="pt-BR" dirty="0"/>
          </a:p>
        </p:txBody>
      </p:sp>
      <p:sp>
        <p:nvSpPr>
          <p:cNvPr id="6" name="Rectangle 10"/>
          <p:cNvSpPr>
            <a:spLocks noGrp="1" noChangeArrowheads="1"/>
          </p:cNvSpPr>
          <p:nvPr>
            <p:ph type="sldNum" sz="quarter" idx="12"/>
          </p:nvPr>
        </p:nvSpPr>
        <p:spPr>
          <a:ln/>
        </p:spPr>
        <p:txBody>
          <a:bodyPr/>
          <a:lstStyle>
            <a:lvl1pPr>
              <a:defRPr/>
            </a:lvl1pPr>
          </a:lstStyle>
          <a:p>
            <a:pPr>
              <a:defRPr/>
            </a:pPr>
            <a:fld id="{E3ACF2B2-0382-40BA-A24C-EF1B5D611008}" type="slidenum">
              <a:rPr lang="pt-BR"/>
              <a:pPr>
                <a:defRPr/>
              </a:pPr>
              <a:t>‹nº›</a:t>
            </a:fld>
            <a:endParaRPr lang="pt-BR"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8"/>
          <p:cNvSpPr>
            <a:spLocks noGrp="1" noChangeArrowheads="1"/>
          </p:cNvSpPr>
          <p:nvPr>
            <p:ph type="dt" sz="half" idx="10"/>
          </p:nvPr>
        </p:nvSpPr>
        <p:spPr>
          <a:ln/>
        </p:spPr>
        <p:txBody>
          <a:bodyPr/>
          <a:lstStyle>
            <a:lvl1pPr>
              <a:defRPr/>
            </a:lvl1pPr>
          </a:lstStyle>
          <a:p>
            <a:pPr>
              <a:defRPr/>
            </a:pPr>
            <a:endParaRPr lang="pt-BR" dirty="0"/>
          </a:p>
        </p:txBody>
      </p:sp>
      <p:sp>
        <p:nvSpPr>
          <p:cNvPr id="5" name="Rectangle 9"/>
          <p:cNvSpPr>
            <a:spLocks noGrp="1" noChangeArrowheads="1"/>
          </p:cNvSpPr>
          <p:nvPr>
            <p:ph type="ftr" sz="quarter" idx="11"/>
          </p:nvPr>
        </p:nvSpPr>
        <p:spPr>
          <a:ln/>
        </p:spPr>
        <p:txBody>
          <a:bodyPr/>
          <a:lstStyle>
            <a:lvl1pPr>
              <a:defRPr/>
            </a:lvl1pPr>
          </a:lstStyle>
          <a:p>
            <a:pPr>
              <a:defRPr/>
            </a:pPr>
            <a:endParaRPr lang="pt-BR" dirty="0"/>
          </a:p>
        </p:txBody>
      </p:sp>
      <p:sp>
        <p:nvSpPr>
          <p:cNvPr id="6" name="Rectangle 10"/>
          <p:cNvSpPr>
            <a:spLocks noGrp="1" noChangeArrowheads="1"/>
          </p:cNvSpPr>
          <p:nvPr>
            <p:ph type="sldNum" sz="quarter" idx="12"/>
          </p:nvPr>
        </p:nvSpPr>
        <p:spPr>
          <a:ln/>
        </p:spPr>
        <p:txBody>
          <a:bodyPr/>
          <a:lstStyle>
            <a:lvl1pPr>
              <a:defRPr/>
            </a:lvl1pPr>
          </a:lstStyle>
          <a:p>
            <a:pPr>
              <a:defRPr/>
            </a:pPr>
            <a:fld id="{3990669C-AFB5-4651-850D-A030A9528099}" type="slidenum">
              <a:rPr lang="pt-BR"/>
              <a:pPr>
                <a:defRPr/>
              </a:pPr>
              <a:t>‹nº›</a:t>
            </a:fld>
            <a:endParaRPr lang="pt-BR"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1114425" y="1219200"/>
            <a:ext cx="3748088"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014913" y="1219200"/>
            <a:ext cx="3748087"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8"/>
          <p:cNvSpPr>
            <a:spLocks noGrp="1" noChangeArrowheads="1"/>
          </p:cNvSpPr>
          <p:nvPr>
            <p:ph type="dt" sz="half" idx="10"/>
          </p:nvPr>
        </p:nvSpPr>
        <p:spPr>
          <a:ln/>
        </p:spPr>
        <p:txBody>
          <a:bodyPr/>
          <a:lstStyle>
            <a:lvl1pPr>
              <a:defRPr/>
            </a:lvl1pPr>
          </a:lstStyle>
          <a:p>
            <a:pPr>
              <a:defRPr/>
            </a:pPr>
            <a:endParaRPr lang="pt-BR" dirty="0"/>
          </a:p>
        </p:txBody>
      </p:sp>
      <p:sp>
        <p:nvSpPr>
          <p:cNvPr id="6" name="Rectangle 9"/>
          <p:cNvSpPr>
            <a:spLocks noGrp="1" noChangeArrowheads="1"/>
          </p:cNvSpPr>
          <p:nvPr>
            <p:ph type="ftr" sz="quarter" idx="11"/>
          </p:nvPr>
        </p:nvSpPr>
        <p:spPr>
          <a:ln/>
        </p:spPr>
        <p:txBody>
          <a:bodyPr/>
          <a:lstStyle>
            <a:lvl1pPr>
              <a:defRPr/>
            </a:lvl1pPr>
          </a:lstStyle>
          <a:p>
            <a:pPr>
              <a:defRPr/>
            </a:pPr>
            <a:endParaRPr lang="pt-BR" dirty="0"/>
          </a:p>
        </p:txBody>
      </p:sp>
      <p:sp>
        <p:nvSpPr>
          <p:cNvPr id="7" name="Rectangle 10"/>
          <p:cNvSpPr>
            <a:spLocks noGrp="1" noChangeArrowheads="1"/>
          </p:cNvSpPr>
          <p:nvPr>
            <p:ph type="sldNum" sz="quarter" idx="12"/>
          </p:nvPr>
        </p:nvSpPr>
        <p:spPr>
          <a:ln/>
        </p:spPr>
        <p:txBody>
          <a:bodyPr/>
          <a:lstStyle>
            <a:lvl1pPr>
              <a:defRPr/>
            </a:lvl1pPr>
          </a:lstStyle>
          <a:p>
            <a:pPr>
              <a:defRPr/>
            </a:pPr>
            <a:fld id="{9F70F974-6C32-4CAE-960D-4AC85A25CB6A}" type="slidenum">
              <a:rPr lang="pt-BR"/>
              <a:pPr>
                <a:defRPr/>
              </a:pPr>
              <a:t>‹nº›</a:t>
            </a:fld>
            <a:endParaRPr lang="pt-BR"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8"/>
          <p:cNvSpPr>
            <a:spLocks noGrp="1" noChangeArrowheads="1"/>
          </p:cNvSpPr>
          <p:nvPr>
            <p:ph type="dt" sz="half" idx="10"/>
          </p:nvPr>
        </p:nvSpPr>
        <p:spPr>
          <a:ln/>
        </p:spPr>
        <p:txBody>
          <a:bodyPr/>
          <a:lstStyle>
            <a:lvl1pPr>
              <a:defRPr/>
            </a:lvl1pPr>
          </a:lstStyle>
          <a:p>
            <a:pPr>
              <a:defRPr/>
            </a:pPr>
            <a:endParaRPr lang="pt-BR" dirty="0"/>
          </a:p>
        </p:txBody>
      </p:sp>
      <p:sp>
        <p:nvSpPr>
          <p:cNvPr id="8" name="Rectangle 9"/>
          <p:cNvSpPr>
            <a:spLocks noGrp="1" noChangeArrowheads="1"/>
          </p:cNvSpPr>
          <p:nvPr>
            <p:ph type="ftr" sz="quarter" idx="11"/>
          </p:nvPr>
        </p:nvSpPr>
        <p:spPr>
          <a:ln/>
        </p:spPr>
        <p:txBody>
          <a:bodyPr/>
          <a:lstStyle>
            <a:lvl1pPr>
              <a:defRPr/>
            </a:lvl1pPr>
          </a:lstStyle>
          <a:p>
            <a:pPr>
              <a:defRPr/>
            </a:pPr>
            <a:endParaRPr lang="pt-BR" dirty="0"/>
          </a:p>
        </p:txBody>
      </p:sp>
      <p:sp>
        <p:nvSpPr>
          <p:cNvPr id="9" name="Rectangle 10"/>
          <p:cNvSpPr>
            <a:spLocks noGrp="1" noChangeArrowheads="1"/>
          </p:cNvSpPr>
          <p:nvPr>
            <p:ph type="sldNum" sz="quarter" idx="12"/>
          </p:nvPr>
        </p:nvSpPr>
        <p:spPr>
          <a:ln/>
        </p:spPr>
        <p:txBody>
          <a:bodyPr/>
          <a:lstStyle>
            <a:lvl1pPr>
              <a:defRPr/>
            </a:lvl1pPr>
          </a:lstStyle>
          <a:p>
            <a:pPr>
              <a:defRPr/>
            </a:pPr>
            <a:fld id="{80C2CF9B-0DAD-4565-8EE3-E44F5747F556}" type="slidenum">
              <a:rPr lang="pt-BR"/>
              <a:pPr>
                <a:defRPr/>
              </a:pPr>
              <a:t>‹nº›</a:t>
            </a:fld>
            <a:endParaRPr lang="pt-BR"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8"/>
          <p:cNvSpPr>
            <a:spLocks noGrp="1" noChangeArrowheads="1"/>
          </p:cNvSpPr>
          <p:nvPr>
            <p:ph type="dt" sz="half" idx="10"/>
          </p:nvPr>
        </p:nvSpPr>
        <p:spPr>
          <a:ln/>
        </p:spPr>
        <p:txBody>
          <a:bodyPr/>
          <a:lstStyle>
            <a:lvl1pPr>
              <a:defRPr/>
            </a:lvl1pPr>
          </a:lstStyle>
          <a:p>
            <a:pPr>
              <a:defRPr/>
            </a:pPr>
            <a:endParaRPr lang="pt-BR" dirty="0"/>
          </a:p>
        </p:txBody>
      </p:sp>
      <p:sp>
        <p:nvSpPr>
          <p:cNvPr id="4" name="Rectangle 9"/>
          <p:cNvSpPr>
            <a:spLocks noGrp="1" noChangeArrowheads="1"/>
          </p:cNvSpPr>
          <p:nvPr>
            <p:ph type="ftr" sz="quarter" idx="11"/>
          </p:nvPr>
        </p:nvSpPr>
        <p:spPr>
          <a:ln/>
        </p:spPr>
        <p:txBody>
          <a:bodyPr/>
          <a:lstStyle>
            <a:lvl1pPr>
              <a:defRPr/>
            </a:lvl1pPr>
          </a:lstStyle>
          <a:p>
            <a:pPr>
              <a:defRPr/>
            </a:pPr>
            <a:endParaRPr lang="pt-BR" dirty="0"/>
          </a:p>
        </p:txBody>
      </p:sp>
      <p:sp>
        <p:nvSpPr>
          <p:cNvPr id="5" name="Rectangle 10"/>
          <p:cNvSpPr>
            <a:spLocks noGrp="1" noChangeArrowheads="1"/>
          </p:cNvSpPr>
          <p:nvPr>
            <p:ph type="sldNum" sz="quarter" idx="12"/>
          </p:nvPr>
        </p:nvSpPr>
        <p:spPr>
          <a:ln/>
        </p:spPr>
        <p:txBody>
          <a:bodyPr/>
          <a:lstStyle>
            <a:lvl1pPr>
              <a:defRPr/>
            </a:lvl1pPr>
          </a:lstStyle>
          <a:p>
            <a:pPr>
              <a:defRPr/>
            </a:pPr>
            <a:fld id="{725DA62A-35D9-4428-A1A7-080BF126CE2A}" type="slidenum">
              <a:rPr lang="pt-BR"/>
              <a:pPr>
                <a:defRPr/>
              </a:pPr>
              <a:t>‹nº›</a:t>
            </a:fld>
            <a:endParaRPr lang="pt-BR"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pt-BR" dirty="0"/>
          </a:p>
        </p:txBody>
      </p:sp>
      <p:sp>
        <p:nvSpPr>
          <p:cNvPr id="3" name="Rectangle 9"/>
          <p:cNvSpPr>
            <a:spLocks noGrp="1" noChangeArrowheads="1"/>
          </p:cNvSpPr>
          <p:nvPr>
            <p:ph type="ftr" sz="quarter" idx="11"/>
          </p:nvPr>
        </p:nvSpPr>
        <p:spPr>
          <a:ln/>
        </p:spPr>
        <p:txBody>
          <a:bodyPr/>
          <a:lstStyle>
            <a:lvl1pPr>
              <a:defRPr/>
            </a:lvl1pPr>
          </a:lstStyle>
          <a:p>
            <a:pPr>
              <a:defRPr/>
            </a:pPr>
            <a:endParaRPr lang="pt-BR" dirty="0"/>
          </a:p>
        </p:txBody>
      </p:sp>
      <p:sp>
        <p:nvSpPr>
          <p:cNvPr id="4" name="Rectangle 10"/>
          <p:cNvSpPr>
            <a:spLocks noGrp="1" noChangeArrowheads="1"/>
          </p:cNvSpPr>
          <p:nvPr>
            <p:ph type="sldNum" sz="quarter" idx="12"/>
          </p:nvPr>
        </p:nvSpPr>
        <p:spPr>
          <a:ln/>
        </p:spPr>
        <p:txBody>
          <a:bodyPr/>
          <a:lstStyle>
            <a:lvl1pPr>
              <a:defRPr/>
            </a:lvl1pPr>
          </a:lstStyle>
          <a:p>
            <a:pPr>
              <a:defRPr/>
            </a:pPr>
            <a:fld id="{835B1B6A-C6A5-48AA-AF29-AD84D72A4E91}" type="slidenum">
              <a:rPr lang="pt-BR"/>
              <a:pPr>
                <a:defRPr/>
              </a:pPr>
              <a:t>‹nº›</a:t>
            </a:fld>
            <a:endParaRPr lang="pt-BR"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8"/>
          <p:cNvSpPr>
            <a:spLocks noGrp="1" noChangeArrowheads="1"/>
          </p:cNvSpPr>
          <p:nvPr>
            <p:ph type="dt" sz="half" idx="10"/>
          </p:nvPr>
        </p:nvSpPr>
        <p:spPr>
          <a:ln/>
        </p:spPr>
        <p:txBody>
          <a:bodyPr/>
          <a:lstStyle>
            <a:lvl1pPr>
              <a:defRPr/>
            </a:lvl1pPr>
          </a:lstStyle>
          <a:p>
            <a:pPr>
              <a:defRPr/>
            </a:pPr>
            <a:endParaRPr lang="pt-BR" dirty="0"/>
          </a:p>
        </p:txBody>
      </p:sp>
      <p:sp>
        <p:nvSpPr>
          <p:cNvPr id="6" name="Rectangle 9"/>
          <p:cNvSpPr>
            <a:spLocks noGrp="1" noChangeArrowheads="1"/>
          </p:cNvSpPr>
          <p:nvPr>
            <p:ph type="ftr" sz="quarter" idx="11"/>
          </p:nvPr>
        </p:nvSpPr>
        <p:spPr>
          <a:ln/>
        </p:spPr>
        <p:txBody>
          <a:bodyPr/>
          <a:lstStyle>
            <a:lvl1pPr>
              <a:defRPr/>
            </a:lvl1pPr>
          </a:lstStyle>
          <a:p>
            <a:pPr>
              <a:defRPr/>
            </a:pPr>
            <a:endParaRPr lang="pt-BR" dirty="0"/>
          </a:p>
        </p:txBody>
      </p:sp>
      <p:sp>
        <p:nvSpPr>
          <p:cNvPr id="7" name="Rectangle 10"/>
          <p:cNvSpPr>
            <a:spLocks noGrp="1" noChangeArrowheads="1"/>
          </p:cNvSpPr>
          <p:nvPr>
            <p:ph type="sldNum" sz="quarter" idx="12"/>
          </p:nvPr>
        </p:nvSpPr>
        <p:spPr>
          <a:ln/>
        </p:spPr>
        <p:txBody>
          <a:bodyPr/>
          <a:lstStyle>
            <a:lvl1pPr>
              <a:defRPr/>
            </a:lvl1pPr>
          </a:lstStyle>
          <a:p>
            <a:pPr>
              <a:defRPr/>
            </a:pPr>
            <a:fld id="{43E5EFF0-3C32-4FE3-AAA3-DDE92B5663AC}" type="slidenum">
              <a:rPr lang="pt-BR"/>
              <a:pPr>
                <a:defRPr/>
              </a:pPr>
              <a:t>‹nº›</a:t>
            </a:fld>
            <a:endParaRPr lang="pt-BR"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dirty="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8"/>
          <p:cNvSpPr>
            <a:spLocks noGrp="1" noChangeArrowheads="1"/>
          </p:cNvSpPr>
          <p:nvPr>
            <p:ph type="dt" sz="half" idx="10"/>
          </p:nvPr>
        </p:nvSpPr>
        <p:spPr>
          <a:ln/>
        </p:spPr>
        <p:txBody>
          <a:bodyPr/>
          <a:lstStyle>
            <a:lvl1pPr>
              <a:defRPr/>
            </a:lvl1pPr>
          </a:lstStyle>
          <a:p>
            <a:pPr>
              <a:defRPr/>
            </a:pPr>
            <a:endParaRPr lang="pt-BR" dirty="0"/>
          </a:p>
        </p:txBody>
      </p:sp>
      <p:sp>
        <p:nvSpPr>
          <p:cNvPr id="6" name="Rectangle 9"/>
          <p:cNvSpPr>
            <a:spLocks noGrp="1" noChangeArrowheads="1"/>
          </p:cNvSpPr>
          <p:nvPr>
            <p:ph type="ftr" sz="quarter" idx="11"/>
          </p:nvPr>
        </p:nvSpPr>
        <p:spPr>
          <a:ln/>
        </p:spPr>
        <p:txBody>
          <a:bodyPr/>
          <a:lstStyle>
            <a:lvl1pPr>
              <a:defRPr/>
            </a:lvl1pPr>
          </a:lstStyle>
          <a:p>
            <a:pPr>
              <a:defRPr/>
            </a:pPr>
            <a:endParaRPr lang="pt-BR" dirty="0"/>
          </a:p>
        </p:txBody>
      </p:sp>
      <p:sp>
        <p:nvSpPr>
          <p:cNvPr id="7" name="Rectangle 10"/>
          <p:cNvSpPr>
            <a:spLocks noGrp="1" noChangeArrowheads="1"/>
          </p:cNvSpPr>
          <p:nvPr>
            <p:ph type="sldNum" sz="quarter" idx="12"/>
          </p:nvPr>
        </p:nvSpPr>
        <p:spPr>
          <a:ln/>
        </p:spPr>
        <p:txBody>
          <a:bodyPr/>
          <a:lstStyle>
            <a:lvl1pPr>
              <a:defRPr/>
            </a:lvl1pPr>
          </a:lstStyle>
          <a:p>
            <a:pPr>
              <a:defRPr/>
            </a:pPr>
            <a:fld id="{9AE0CF61-67B7-4476-83F1-D1BB7B588BB9}" type="slidenum">
              <a:rPr lang="pt-BR"/>
              <a:pPr>
                <a:defRPr/>
              </a:pPr>
              <a:t>‹nº›</a:t>
            </a:fld>
            <a:endParaRPr lang="pt-BR"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36" name="Freeform 12"/>
          <p:cNvSpPr>
            <a:spLocks/>
          </p:cNvSpPr>
          <p:nvPr userDrawn="1"/>
        </p:nvSpPr>
        <p:spPr bwMode="auto">
          <a:xfrm>
            <a:off x="457200" y="-19050"/>
            <a:ext cx="8716963" cy="847725"/>
          </a:xfrm>
          <a:custGeom>
            <a:avLst/>
            <a:gdLst/>
            <a:ahLst/>
            <a:cxnLst>
              <a:cxn ang="0">
                <a:pos x="398" y="0"/>
              </a:cxn>
              <a:cxn ang="0">
                <a:pos x="5491" y="0"/>
              </a:cxn>
              <a:cxn ang="0">
                <a:pos x="5491" y="534"/>
              </a:cxn>
              <a:cxn ang="0">
                <a:pos x="0" y="534"/>
              </a:cxn>
              <a:cxn ang="0">
                <a:pos x="20" y="488"/>
              </a:cxn>
              <a:cxn ang="0">
                <a:pos x="41" y="443"/>
              </a:cxn>
              <a:cxn ang="0">
                <a:pos x="61" y="398"/>
              </a:cxn>
              <a:cxn ang="0">
                <a:pos x="81" y="354"/>
              </a:cxn>
              <a:cxn ang="0">
                <a:pos x="104" y="313"/>
              </a:cxn>
              <a:cxn ang="0">
                <a:pos x="126" y="272"/>
              </a:cxn>
              <a:cxn ang="0">
                <a:pos x="148" y="236"/>
              </a:cxn>
              <a:cxn ang="0">
                <a:pos x="173" y="199"/>
              </a:cxn>
              <a:cxn ang="0">
                <a:pos x="197" y="165"/>
              </a:cxn>
              <a:cxn ang="0">
                <a:pos x="224" y="134"/>
              </a:cxn>
              <a:cxn ang="0">
                <a:pos x="248" y="104"/>
              </a:cxn>
              <a:cxn ang="0">
                <a:pos x="274" y="77"/>
              </a:cxn>
              <a:cxn ang="0">
                <a:pos x="303" y="55"/>
              </a:cxn>
              <a:cxn ang="0">
                <a:pos x="331" y="35"/>
              </a:cxn>
              <a:cxn ang="0">
                <a:pos x="360" y="16"/>
              </a:cxn>
              <a:cxn ang="0">
                <a:pos x="388" y="2"/>
              </a:cxn>
              <a:cxn ang="0">
                <a:pos x="392" y="0"/>
              </a:cxn>
              <a:cxn ang="0">
                <a:pos x="398" y="0"/>
              </a:cxn>
            </a:cxnLst>
            <a:rect l="0" t="0" r="r" b="b"/>
            <a:pathLst>
              <a:path w="5491" h="534">
                <a:moveTo>
                  <a:pt x="398" y="0"/>
                </a:moveTo>
                <a:lnTo>
                  <a:pt x="5491" y="0"/>
                </a:lnTo>
                <a:lnTo>
                  <a:pt x="5491" y="534"/>
                </a:lnTo>
                <a:lnTo>
                  <a:pt x="0" y="534"/>
                </a:lnTo>
                <a:lnTo>
                  <a:pt x="20" y="488"/>
                </a:lnTo>
                <a:lnTo>
                  <a:pt x="41" y="443"/>
                </a:lnTo>
                <a:lnTo>
                  <a:pt x="61" y="398"/>
                </a:lnTo>
                <a:lnTo>
                  <a:pt x="81" y="354"/>
                </a:lnTo>
                <a:lnTo>
                  <a:pt x="104" y="313"/>
                </a:lnTo>
                <a:lnTo>
                  <a:pt x="126" y="272"/>
                </a:lnTo>
                <a:lnTo>
                  <a:pt x="148" y="236"/>
                </a:lnTo>
                <a:lnTo>
                  <a:pt x="173" y="199"/>
                </a:lnTo>
                <a:lnTo>
                  <a:pt x="197" y="165"/>
                </a:lnTo>
                <a:lnTo>
                  <a:pt x="224" y="134"/>
                </a:lnTo>
                <a:lnTo>
                  <a:pt x="248" y="104"/>
                </a:lnTo>
                <a:lnTo>
                  <a:pt x="274" y="77"/>
                </a:lnTo>
                <a:lnTo>
                  <a:pt x="303" y="55"/>
                </a:lnTo>
                <a:lnTo>
                  <a:pt x="331" y="35"/>
                </a:lnTo>
                <a:lnTo>
                  <a:pt x="360" y="16"/>
                </a:lnTo>
                <a:lnTo>
                  <a:pt x="388" y="2"/>
                </a:lnTo>
                <a:lnTo>
                  <a:pt x="392" y="0"/>
                </a:lnTo>
                <a:lnTo>
                  <a:pt x="398" y="0"/>
                </a:lnTo>
                <a:close/>
              </a:path>
            </a:pathLst>
          </a:custGeom>
          <a:solidFill>
            <a:srgbClr val="11418A"/>
          </a:solidFill>
          <a:ln w="9525">
            <a:noFill/>
            <a:round/>
            <a:headEnd/>
            <a:tailEnd/>
          </a:ln>
        </p:spPr>
        <p:txBody>
          <a:bodyPr/>
          <a:lstStyle/>
          <a:p>
            <a:pPr>
              <a:defRPr/>
            </a:pPr>
            <a:endParaRPr lang="pt-BR" dirty="0"/>
          </a:p>
        </p:txBody>
      </p:sp>
      <p:sp>
        <p:nvSpPr>
          <p:cNvPr id="1037" name="Freeform 13"/>
          <p:cNvSpPr>
            <a:spLocks/>
          </p:cNvSpPr>
          <p:nvPr userDrawn="1"/>
        </p:nvSpPr>
        <p:spPr bwMode="auto">
          <a:xfrm>
            <a:off x="-36513" y="-19050"/>
            <a:ext cx="1081088" cy="2635250"/>
          </a:xfrm>
          <a:custGeom>
            <a:avLst/>
            <a:gdLst/>
            <a:ahLst/>
            <a:cxnLst>
              <a:cxn ang="0">
                <a:pos x="0" y="1660"/>
              </a:cxn>
              <a:cxn ang="0">
                <a:pos x="2" y="1642"/>
              </a:cxn>
              <a:cxn ang="0">
                <a:pos x="8" y="1595"/>
              </a:cxn>
              <a:cxn ang="0">
                <a:pos x="23" y="1522"/>
              </a:cxn>
              <a:cxn ang="0">
                <a:pos x="41" y="1426"/>
              </a:cxn>
              <a:cxn ang="0">
                <a:pos x="63" y="1313"/>
              </a:cxn>
              <a:cxn ang="0">
                <a:pos x="92" y="1185"/>
              </a:cxn>
              <a:cxn ang="0">
                <a:pos x="126" y="1044"/>
              </a:cxn>
              <a:cxn ang="0">
                <a:pos x="165" y="900"/>
              </a:cxn>
              <a:cxn ang="0">
                <a:pos x="185" y="827"/>
              </a:cxn>
              <a:cxn ang="0">
                <a:pos x="209" y="754"/>
              </a:cxn>
              <a:cxn ang="0">
                <a:pos x="234" y="681"/>
              </a:cxn>
              <a:cxn ang="0">
                <a:pos x="260" y="608"/>
              </a:cxn>
              <a:cxn ang="0">
                <a:pos x="287" y="537"/>
              </a:cxn>
              <a:cxn ang="0">
                <a:pos x="315" y="467"/>
              </a:cxn>
              <a:cxn ang="0">
                <a:pos x="346" y="402"/>
              </a:cxn>
              <a:cxn ang="0">
                <a:pos x="376" y="339"/>
              </a:cxn>
              <a:cxn ang="0">
                <a:pos x="411" y="278"/>
              </a:cxn>
              <a:cxn ang="0">
                <a:pos x="443" y="224"/>
              </a:cxn>
              <a:cxn ang="0">
                <a:pos x="480" y="171"/>
              </a:cxn>
              <a:cxn ang="0">
                <a:pos x="516" y="124"/>
              </a:cxn>
              <a:cxn ang="0">
                <a:pos x="555" y="83"/>
              </a:cxn>
              <a:cxn ang="0">
                <a:pos x="596" y="49"/>
              </a:cxn>
              <a:cxn ang="0">
                <a:pos x="638" y="20"/>
              </a:cxn>
              <a:cxn ang="0">
                <a:pos x="681" y="0"/>
              </a:cxn>
              <a:cxn ang="0">
                <a:pos x="0" y="0"/>
              </a:cxn>
              <a:cxn ang="0">
                <a:pos x="0" y="1660"/>
              </a:cxn>
            </a:cxnLst>
            <a:rect l="0" t="0" r="r" b="b"/>
            <a:pathLst>
              <a:path w="681" h="1660">
                <a:moveTo>
                  <a:pt x="0" y="1660"/>
                </a:moveTo>
                <a:lnTo>
                  <a:pt x="2" y="1642"/>
                </a:lnTo>
                <a:lnTo>
                  <a:pt x="8" y="1595"/>
                </a:lnTo>
                <a:lnTo>
                  <a:pt x="23" y="1522"/>
                </a:lnTo>
                <a:lnTo>
                  <a:pt x="41" y="1426"/>
                </a:lnTo>
                <a:lnTo>
                  <a:pt x="63" y="1313"/>
                </a:lnTo>
                <a:lnTo>
                  <a:pt x="92" y="1185"/>
                </a:lnTo>
                <a:lnTo>
                  <a:pt x="126" y="1044"/>
                </a:lnTo>
                <a:lnTo>
                  <a:pt x="165" y="900"/>
                </a:lnTo>
                <a:lnTo>
                  <a:pt x="185" y="827"/>
                </a:lnTo>
                <a:lnTo>
                  <a:pt x="209" y="754"/>
                </a:lnTo>
                <a:lnTo>
                  <a:pt x="234" y="681"/>
                </a:lnTo>
                <a:lnTo>
                  <a:pt x="260" y="608"/>
                </a:lnTo>
                <a:lnTo>
                  <a:pt x="287" y="537"/>
                </a:lnTo>
                <a:lnTo>
                  <a:pt x="315" y="467"/>
                </a:lnTo>
                <a:lnTo>
                  <a:pt x="346" y="402"/>
                </a:lnTo>
                <a:lnTo>
                  <a:pt x="376" y="339"/>
                </a:lnTo>
                <a:lnTo>
                  <a:pt x="411" y="278"/>
                </a:lnTo>
                <a:lnTo>
                  <a:pt x="443" y="224"/>
                </a:lnTo>
                <a:lnTo>
                  <a:pt x="480" y="171"/>
                </a:lnTo>
                <a:lnTo>
                  <a:pt x="516" y="124"/>
                </a:lnTo>
                <a:lnTo>
                  <a:pt x="555" y="83"/>
                </a:lnTo>
                <a:lnTo>
                  <a:pt x="596" y="49"/>
                </a:lnTo>
                <a:lnTo>
                  <a:pt x="638" y="20"/>
                </a:lnTo>
                <a:lnTo>
                  <a:pt x="681" y="0"/>
                </a:lnTo>
                <a:lnTo>
                  <a:pt x="0" y="0"/>
                </a:lnTo>
                <a:lnTo>
                  <a:pt x="0" y="1660"/>
                </a:lnTo>
                <a:close/>
              </a:path>
            </a:pathLst>
          </a:custGeom>
          <a:solidFill>
            <a:srgbClr val="F4C000"/>
          </a:solidFill>
          <a:ln w="9525">
            <a:noFill/>
            <a:round/>
            <a:headEnd/>
            <a:tailEnd/>
          </a:ln>
        </p:spPr>
        <p:txBody>
          <a:bodyPr/>
          <a:lstStyle/>
          <a:p>
            <a:pPr>
              <a:defRPr/>
            </a:pPr>
            <a:endParaRPr lang="pt-BR" dirty="0"/>
          </a:p>
        </p:txBody>
      </p:sp>
      <p:sp>
        <p:nvSpPr>
          <p:cNvPr id="1038" name="Freeform 14"/>
          <p:cNvSpPr>
            <a:spLocks/>
          </p:cNvSpPr>
          <p:nvPr userDrawn="1"/>
        </p:nvSpPr>
        <p:spPr bwMode="auto">
          <a:xfrm>
            <a:off x="-36513" y="-19050"/>
            <a:ext cx="725488" cy="2638425"/>
          </a:xfrm>
          <a:custGeom>
            <a:avLst/>
            <a:gdLst/>
            <a:ahLst/>
            <a:cxnLst>
              <a:cxn ang="0">
                <a:pos x="0" y="1662"/>
              </a:cxn>
              <a:cxn ang="0">
                <a:pos x="0" y="1646"/>
              </a:cxn>
              <a:cxn ang="0">
                <a:pos x="4" y="1595"/>
              </a:cxn>
              <a:cxn ang="0">
                <a:pos x="10" y="1518"/>
              </a:cxn>
              <a:cxn ang="0">
                <a:pos x="18" y="1418"/>
              </a:cxn>
              <a:cxn ang="0">
                <a:pos x="31" y="1300"/>
              </a:cxn>
              <a:cxn ang="0">
                <a:pos x="47" y="1166"/>
              </a:cxn>
              <a:cxn ang="0">
                <a:pos x="67" y="1024"/>
              </a:cxn>
              <a:cxn ang="0">
                <a:pos x="90" y="874"/>
              </a:cxn>
              <a:cxn ang="0">
                <a:pos x="104" y="799"/>
              </a:cxn>
              <a:cxn ang="0">
                <a:pos x="118" y="723"/>
              </a:cxn>
              <a:cxn ang="0">
                <a:pos x="134" y="650"/>
              </a:cxn>
              <a:cxn ang="0">
                <a:pos x="151" y="577"/>
              </a:cxn>
              <a:cxn ang="0">
                <a:pos x="169" y="506"/>
              </a:cxn>
              <a:cxn ang="0">
                <a:pos x="189" y="437"/>
              </a:cxn>
              <a:cxn ang="0">
                <a:pos x="209" y="370"/>
              </a:cxn>
              <a:cxn ang="0">
                <a:pos x="230" y="309"/>
              </a:cxn>
              <a:cxn ang="0">
                <a:pos x="254" y="250"/>
              </a:cxn>
              <a:cxn ang="0">
                <a:pos x="279" y="195"/>
              </a:cxn>
              <a:cxn ang="0">
                <a:pos x="305" y="146"/>
              </a:cxn>
              <a:cxn ang="0">
                <a:pos x="331" y="104"/>
              </a:cxn>
              <a:cxn ang="0">
                <a:pos x="362" y="67"/>
              </a:cxn>
              <a:cxn ang="0">
                <a:pos x="392" y="37"/>
              </a:cxn>
              <a:cxn ang="0">
                <a:pos x="423" y="14"/>
              </a:cxn>
              <a:cxn ang="0">
                <a:pos x="457" y="0"/>
              </a:cxn>
              <a:cxn ang="0">
                <a:pos x="411" y="0"/>
              </a:cxn>
              <a:cxn ang="0">
                <a:pos x="346" y="0"/>
              </a:cxn>
              <a:cxn ang="0">
                <a:pos x="270" y="0"/>
              </a:cxn>
              <a:cxn ang="0">
                <a:pos x="193" y="0"/>
              </a:cxn>
              <a:cxn ang="0">
                <a:pos x="120" y="0"/>
              </a:cxn>
              <a:cxn ang="0">
                <a:pos x="57" y="0"/>
              </a:cxn>
              <a:cxn ang="0">
                <a:pos x="14" y="0"/>
              </a:cxn>
              <a:cxn ang="0">
                <a:pos x="0" y="0"/>
              </a:cxn>
              <a:cxn ang="0">
                <a:pos x="0" y="1662"/>
              </a:cxn>
            </a:cxnLst>
            <a:rect l="0" t="0" r="r" b="b"/>
            <a:pathLst>
              <a:path w="457" h="1662">
                <a:moveTo>
                  <a:pt x="0" y="1662"/>
                </a:moveTo>
                <a:lnTo>
                  <a:pt x="0" y="1646"/>
                </a:lnTo>
                <a:lnTo>
                  <a:pt x="4" y="1595"/>
                </a:lnTo>
                <a:lnTo>
                  <a:pt x="10" y="1518"/>
                </a:lnTo>
                <a:lnTo>
                  <a:pt x="18" y="1418"/>
                </a:lnTo>
                <a:lnTo>
                  <a:pt x="31" y="1300"/>
                </a:lnTo>
                <a:lnTo>
                  <a:pt x="47" y="1166"/>
                </a:lnTo>
                <a:lnTo>
                  <a:pt x="67" y="1024"/>
                </a:lnTo>
                <a:lnTo>
                  <a:pt x="90" y="874"/>
                </a:lnTo>
                <a:lnTo>
                  <a:pt x="104" y="799"/>
                </a:lnTo>
                <a:lnTo>
                  <a:pt x="118" y="723"/>
                </a:lnTo>
                <a:lnTo>
                  <a:pt x="134" y="650"/>
                </a:lnTo>
                <a:lnTo>
                  <a:pt x="151" y="577"/>
                </a:lnTo>
                <a:lnTo>
                  <a:pt x="169" y="506"/>
                </a:lnTo>
                <a:lnTo>
                  <a:pt x="189" y="437"/>
                </a:lnTo>
                <a:lnTo>
                  <a:pt x="209" y="370"/>
                </a:lnTo>
                <a:lnTo>
                  <a:pt x="230" y="309"/>
                </a:lnTo>
                <a:lnTo>
                  <a:pt x="254" y="250"/>
                </a:lnTo>
                <a:lnTo>
                  <a:pt x="279" y="195"/>
                </a:lnTo>
                <a:lnTo>
                  <a:pt x="305" y="146"/>
                </a:lnTo>
                <a:lnTo>
                  <a:pt x="331" y="104"/>
                </a:lnTo>
                <a:lnTo>
                  <a:pt x="362" y="67"/>
                </a:lnTo>
                <a:lnTo>
                  <a:pt x="392" y="37"/>
                </a:lnTo>
                <a:lnTo>
                  <a:pt x="423" y="14"/>
                </a:lnTo>
                <a:lnTo>
                  <a:pt x="457" y="0"/>
                </a:lnTo>
                <a:lnTo>
                  <a:pt x="411" y="0"/>
                </a:lnTo>
                <a:lnTo>
                  <a:pt x="346" y="0"/>
                </a:lnTo>
                <a:lnTo>
                  <a:pt x="270" y="0"/>
                </a:lnTo>
                <a:lnTo>
                  <a:pt x="193" y="0"/>
                </a:lnTo>
                <a:lnTo>
                  <a:pt x="120" y="0"/>
                </a:lnTo>
                <a:lnTo>
                  <a:pt x="57" y="0"/>
                </a:lnTo>
                <a:lnTo>
                  <a:pt x="14" y="0"/>
                </a:lnTo>
                <a:lnTo>
                  <a:pt x="0" y="0"/>
                </a:lnTo>
                <a:lnTo>
                  <a:pt x="0" y="1662"/>
                </a:lnTo>
                <a:close/>
              </a:path>
            </a:pathLst>
          </a:custGeom>
          <a:solidFill>
            <a:srgbClr val="00923F"/>
          </a:solidFill>
          <a:ln w="9525">
            <a:noFill/>
            <a:round/>
            <a:headEnd/>
            <a:tailEnd/>
          </a:ln>
        </p:spPr>
        <p:txBody>
          <a:bodyPr/>
          <a:lstStyle/>
          <a:p>
            <a:pPr>
              <a:defRPr/>
            </a:pPr>
            <a:endParaRPr lang="pt-BR" dirty="0"/>
          </a:p>
        </p:txBody>
      </p:sp>
      <p:sp>
        <p:nvSpPr>
          <p:cNvPr id="1039" name="Rectangle 15"/>
          <p:cNvSpPr>
            <a:spLocks noChangeArrowheads="1"/>
          </p:cNvSpPr>
          <p:nvPr userDrawn="1"/>
        </p:nvSpPr>
        <p:spPr bwMode="auto">
          <a:xfrm>
            <a:off x="-3175" y="6470650"/>
            <a:ext cx="9144000" cy="387350"/>
          </a:xfrm>
          <a:prstGeom prst="rect">
            <a:avLst/>
          </a:prstGeom>
          <a:solidFill>
            <a:srgbClr val="11418A"/>
          </a:solidFill>
          <a:ln w="9525">
            <a:noFill/>
            <a:miter lim="800000"/>
            <a:headEnd/>
            <a:tailEnd/>
          </a:ln>
        </p:spPr>
        <p:txBody>
          <a:bodyPr lIns="180000" rIns="720000" anchor="ctr"/>
          <a:lstStyle/>
          <a:p>
            <a:pPr>
              <a:defRPr/>
            </a:pPr>
            <a:endParaRPr kumimoji="0" lang="pt-BR" sz="1000" dirty="0">
              <a:latin typeface="Square721 Ex BT" pitchFamily="34" charset="0"/>
            </a:endParaRPr>
          </a:p>
        </p:txBody>
      </p:sp>
      <p:sp>
        <p:nvSpPr>
          <p:cNvPr id="1030" name="Rectangle 6"/>
          <p:cNvSpPr>
            <a:spLocks noGrp="1" noChangeArrowheads="1"/>
          </p:cNvSpPr>
          <p:nvPr>
            <p:ph type="title"/>
          </p:nvPr>
        </p:nvSpPr>
        <p:spPr bwMode="auto">
          <a:xfrm>
            <a:off x="1114425" y="0"/>
            <a:ext cx="7696200" cy="820738"/>
          </a:xfrm>
          <a:prstGeom prst="rect">
            <a:avLst/>
          </a:prstGeom>
          <a:solidFill>
            <a:srgbClr val="11418A"/>
          </a:solidFill>
          <a:ln w="9525">
            <a:noFill/>
            <a:miter lim="800000"/>
            <a:headEnd/>
            <a:tailEnd/>
          </a:ln>
        </p:spPr>
        <p:txBody>
          <a:bodyPr vert="horz" wrap="square" lIns="0" tIns="46038" rIns="0" bIns="46038" numCol="1" anchor="ctr" anchorCtr="0" compatLnSpc="1">
            <a:prstTxWarp prst="textNoShape">
              <a:avLst/>
            </a:prstTxWarp>
          </a:bodyPr>
          <a:lstStyle/>
          <a:p>
            <a:pPr lvl="0"/>
            <a:r>
              <a:rPr lang="pt-BR" smtClean="0"/>
              <a:t>Clique para editar o estilo do título mestre</a:t>
            </a:r>
          </a:p>
        </p:txBody>
      </p:sp>
      <p:sp>
        <p:nvSpPr>
          <p:cNvPr id="1031" name="Rectangle 7"/>
          <p:cNvSpPr>
            <a:spLocks noGrp="1" noChangeArrowheads="1"/>
          </p:cNvSpPr>
          <p:nvPr>
            <p:ph type="body" idx="1"/>
          </p:nvPr>
        </p:nvSpPr>
        <p:spPr bwMode="auto">
          <a:xfrm>
            <a:off x="1114425" y="1219200"/>
            <a:ext cx="7648575" cy="4724400"/>
          </a:xfrm>
          <a:prstGeom prst="rect">
            <a:avLst/>
          </a:prstGeom>
          <a:noFill/>
          <a:ln w="9525">
            <a:noFill/>
            <a:miter lim="800000"/>
            <a:headEnd/>
            <a:tailEnd/>
          </a:ln>
        </p:spPr>
        <p:txBody>
          <a:bodyPr vert="horz" wrap="square" lIns="0" tIns="46038" rIns="0" bIns="46038"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1032" name="Rectangle 8"/>
          <p:cNvSpPr>
            <a:spLocks noGrp="1" noChangeArrowheads="1"/>
          </p:cNvSpPr>
          <p:nvPr>
            <p:ph type="dt" sz="half" idx="2"/>
          </p:nvPr>
        </p:nvSpPr>
        <p:spPr bwMode="auto">
          <a:xfrm>
            <a:off x="1066800" y="6096000"/>
            <a:ext cx="1905000" cy="381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solidFill>
                  <a:srgbClr val="0061A5"/>
                </a:solidFill>
              </a:defRPr>
            </a:lvl1pPr>
          </a:lstStyle>
          <a:p>
            <a:pPr>
              <a:defRPr/>
            </a:pPr>
            <a:endParaRPr lang="pt-BR" dirty="0"/>
          </a:p>
        </p:txBody>
      </p:sp>
      <p:sp>
        <p:nvSpPr>
          <p:cNvPr id="1033" name="Rectangle 9"/>
          <p:cNvSpPr>
            <a:spLocks noGrp="1" noChangeArrowheads="1"/>
          </p:cNvSpPr>
          <p:nvPr>
            <p:ph type="ftr" sz="quarter" idx="3"/>
          </p:nvPr>
        </p:nvSpPr>
        <p:spPr bwMode="auto">
          <a:xfrm>
            <a:off x="3505200" y="6096000"/>
            <a:ext cx="2895600" cy="381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solidFill>
                  <a:srgbClr val="0061A5"/>
                </a:solidFill>
              </a:defRPr>
            </a:lvl1pPr>
          </a:lstStyle>
          <a:p>
            <a:pPr>
              <a:defRPr/>
            </a:pPr>
            <a:endParaRPr lang="pt-BR" dirty="0"/>
          </a:p>
        </p:txBody>
      </p:sp>
      <p:sp>
        <p:nvSpPr>
          <p:cNvPr id="1034" name="Rectangle 10"/>
          <p:cNvSpPr>
            <a:spLocks noGrp="1" noChangeArrowheads="1"/>
          </p:cNvSpPr>
          <p:nvPr>
            <p:ph type="sldNum" sz="quarter" idx="4"/>
          </p:nvPr>
        </p:nvSpPr>
        <p:spPr bwMode="auto">
          <a:xfrm>
            <a:off x="6858000" y="6096000"/>
            <a:ext cx="1905000" cy="3810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kumimoji="0" sz="1400">
                <a:solidFill>
                  <a:srgbClr val="0061A5"/>
                </a:solidFill>
              </a:defRPr>
            </a:lvl1pPr>
          </a:lstStyle>
          <a:p>
            <a:pPr>
              <a:defRPr/>
            </a:pPr>
            <a:fld id="{CB57D4F9-8CE7-45C4-8B17-C3C903AB30AE}" type="slidenum">
              <a:rPr lang="pt-BR"/>
              <a:pPr>
                <a:defRPr/>
              </a:pPr>
              <a:t>‹nº›</a:t>
            </a:fld>
            <a:endParaRPr lang="pt-BR" dirty="0"/>
          </a:p>
        </p:txBody>
      </p:sp>
    </p:spTree>
  </p:cSld>
  <p:clrMap bg1="lt1" tx1="dk1" bg2="lt2" tx2="dk2" accent1="accent1" accent2="accent2" accent3="accent3" accent4="accent4" accent5="accent5" accent6="accent6" hlink="hlink" folHlink="folHlink"/>
  <p:sldLayoutIdLst>
    <p:sldLayoutId id="2147484201" r:id="rId1"/>
    <p:sldLayoutId id="2147484191" r:id="rId2"/>
    <p:sldLayoutId id="2147484192" r:id="rId3"/>
    <p:sldLayoutId id="2147484193" r:id="rId4"/>
    <p:sldLayoutId id="2147484194" r:id="rId5"/>
    <p:sldLayoutId id="2147484195" r:id="rId6"/>
    <p:sldLayoutId id="2147484196" r:id="rId7"/>
    <p:sldLayoutId id="2147484197" r:id="rId8"/>
    <p:sldLayoutId id="2147484198" r:id="rId9"/>
    <p:sldLayoutId id="2147484199" r:id="rId10"/>
    <p:sldLayoutId id="2147484200" r:id="rId11"/>
  </p:sldLayoutIdLst>
  <p:transition/>
  <p:hf sldNum="0" hdr="0" ftr="0" dt="0"/>
  <p:txStyles>
    <p:titleStyle>
      <a:lvl1pPr algn="l" rtl="0" eaLnBrk="0" fontAlgn="base" hangingPunct="0">
        <a:spcBef>
          <a:spcPct val="0"/>
        </a:spcBef>
        <a:spcAft>
          <a:spcPct val="0"/>
        </a:spcAft>
        <a:defRPr sz="4400" b="1">
          <a:solidFill>
            <a:schemeClr val="tx1"/>
          </a:solidFill>
          <a:latin typeface="+mj-lt"/>
          <a:ea typeface="+mj-ea"/>
          <a:cs typeface="+mj-cs"/>
        </a:defRPr>
      </a:lvl1pPr>
      <a:lvl2pPr algn="l" rtl="0" eaLnBrk="0" fontAlgn="base" hangingPunct="0">
        <a:spcBef>
          <a:spcPct val="0"/>
        </a:spcBef>
        <a:spcAft>
          <a:spcPct val="0"/>
        </a:spcAft>
        <a:defRPr sz="4400" b="1">
          <a:solidFill>
            <a:schemeClr val="tx1"/>
          </a:solidFill>
          <a:latin typeface="Square721 Ex BT" pitchFamily="34" charset="0"/>
        </a:defRPr>
      </a:lvl2pPr>
      <a:lvl3pPr algn="l" rtl="0" eaLnBrk="0" fontAlgn="base" hangingPunct="0">
        <a:spcBef>
          <a:spcPct val="0"/>
        </a:spcBef>
        <a:spcAft>
          <a:spcPct val="0"/>
        </a:spcAft>
        <a:defRPr sz="4400" b="1">
          <a:solidFill>
            <a:schemeClr val="tx1"/>
          </a:solidFill>
          <a:latin typeface="Square721 Ex BT" pitchFamily="34" charset="0"/>
        </a:defRPr>
      </a:lvl3pPr>
      <a:lvl4pPr algn="l" rtl="0" eaLnBrk="0" fontAlgn="base" hangingPunct="0">
        <a:spcBef>
          <a:spcPct val="0"/>
        </a:spcBef>
        <a:spcAft>
          <a:spcPct val="0"/>
        </a:spcAft>
        <a:defRPr sz="4400" b="1">
          <a:solidFill>
            <a:schemeClr val="tx1"/>
          </a:solidFill>
          <a:latin typeface="Square721 Ex BT" pitchFamily="34" charset="0"/>
        </a:defRPr>
      </a:lvl4pPr>
      <a:lvl5pPr algn="l" rtl="0" eaLnBrk="0" fontAlgn="base" hangingPunct="0">
        <a:spcBef>
          <a:spcPct val="0"/>
        </a:spcBef>
        <a:spcAft>
          <a:spcPct val="0"/>
        </a:spcAft>
        <a:defRPr sz="4400" b="1">
          <a:solidFill>
            <a:schemeClr val="tx1"/>
          </a:solidFill>
          <a:latin typeface="Square721 Ex BT" pitchFamily="34" charset="0"/>
        </a:defRPr>
      </a:lvl5pPr>
      <a:lvl6pPr marL="457200" algn="l" rtl="0" fontAlgn="base">
        <a:spcBef>
          <a:spcPct val="0"/>
        </a:spcBef>
        <a:spcAft>
          <a:spcPct val="0"/>
        </a:spcAft>
        <a:defRPr b="1">
          <a:solidFill>
            <a:schemeClr val="tx1"/>
          </a:solidFill>
          <a:latin typeface="Square721 Ex BT" pitchFamily="34" charset="0"/>
        </a:defRPr>
      </a:lvl6pPr>
      <a:lvl7pPr marL="914400" algn="l" rtl="0" fontAlgn="base">
        <a:spcBef>
          <a:spcPct val="0"/>
        </a:spcBef>
        <a:spcAft>
          <a:spcPct val="0"/>
        </a:spcAft>
        <a:defRPr b="1">
          <a:solidFill>
            <a:schemeClr val="tx1"/>
          </a:solidFill>
          <a:latin typeface="Square721 Ex BT" pitchFamily="34" charset="0"/>
        </a:defRPr>
      </a:lvl7pPr>
      <a:lvl8pPr marL="1371600" algn="l" rtl="0" fontAlgn="base">
        <a:spcBef>
          <a:spcPct val="0"/>
        </a:spcBef>
        <a:spcAft>
          <a:spcPct val="0"/>
        </a:spcAft>
        <a:defRPr b="1">
          <a:solidFill>
            <a:schemeClr val="tx1"/>
          </a:solidFill>
          <a:latin typeface="Square721 Ex BT" pitchFamily="34" charset="0"/>
        </a:defRPr>
      </a:lvl8pPr>
      <a:lvl9pPr marL="1828800" algn="l" rtl="0" fontAlgn="base">
        <a:spcBef>
          <a:spcPct val="0"/>
        </a:spcBef>
        <a:spcAft>
          <a:spcPct val="0"/>
        </a:spcAft>
        <a:defRPr b="1">
          <a:solidFill>
            <a:schemeClr val="tx1"/>
          </a:solidFill>
          <a:latin typeface="Square721 Ex BT" pitchFamily="34" charset="0"/>
        </a:defRPr>
      </a:lvl9pPr>
    </p:titleStyle>
    <p:bodyStyle>
      <a:lvl1pPr marL="342900" indent="-342900" algn="l" rtl="0" eaLnBrk="0" fontAlgn="base" hangingPunct="0">
        <a:spcBef>
          <a:spcPct val="20000"/>
        </a:spcBef>
        <a:spcAft>
          <a:spcPct val="0"/>
        </a:spcAft>
        <a:buClr>
          <a:srgbClr val="0061A5"/>
        </a:buClr>
        <a:buSzPct val="80000"/>
        <a:buFont typeface="Wingdings" pitchFamily="2" charset="2"/>
        <a:buChar char="•"/>
        <a:defRPr sz="2400">
          <a:solidFill>
            <a:srgbClr val="0061A5"/>
          </a:solidFill>
          <a:latin typeface="+mn-lt"/>
          <a:ea typeface="+mn-ea"/>
          <a:cs typeface="+mn-cs"/>
        </a:defRPr>
      </a:lvl1pPr>
      <a:lvl2pPr marL="763588" indent="-285750" algn="l" rtl="0" eaLnBrk="0" fontAlgn="base" hangingPunct="0">
        <a:spcBef>
          <a:spcPct val="20000"/>
        </a:spcBef>
        <a:spcAft>
          <a:spcPct val="0"/>
        </a:spcAft>
        <a:buFont typeface="Wingdings" pitchFamily="2" charset="2"/>
        <a:buChar char="§"/>
        <a:defRPr sz="2400">
          <a:solidFill>
            <a:srgbClr val="4D4948"/>
          </a:solidFill>
          <a:latin typeface="+mn-lt"/>
        </a:defRPr>
      </a:lvl2pPr>
      <a:lvl3pPr marL="1182688" indent="-228600" algn="l" rtl="0" eaLnBrk="0" fontAlgn="base" hangingPunct="0">
        <a:spcBef>
          <a:spcPct val="20000"/>
        </a:spcBef>
        <a:spcAft>
          <a:spcPct val="0"/>
        </a:spcAft>
        <a:buClr>
          <a:srgbClr val="4D4948"/>
        </a:buClr>
        <a:buChar char="•"/>
        <a:defRPr sz="2400">
          <a:solidFill>
            <a:srgbClr val="4D4948"/>
          </a:solidFill>
          <a:latin typeface="+mn-lt"/>
        </a:defRPr>
      </a:lvl3pPr>
      <a:lvl4pPr marL="1601788" indent="-228600" algn="l" rtl="0" eaLnBrk="0" fontAlgn="base" hangingPunct="0">
        <a:spcBef>
          <a:spcPct val="20000"/>
        </a:spcBef>
        <a:spcAft>
          <a:spcPct val="0"/>
        </a:spcAft>
        <a:buChar char="–"/>
        <a:defRPr sz="2400">
          <a:solidFill>
            <a:srgbClr val="4D4948"/>
          </a:solidFill>
          <a:latin typeface="+mn-lt"/>
        </a:defRPr>
      </a:lvl4pPr>
      <a:lvl5pPr marL="2057400" indent="-228600" algn="l" rtl="0" eaLnBrk="0" fontAlgn="base" hangingPunct="0">
        <a:spcBef>
          <a:spcPct val="20000"/>
        </a:spcBef>
        <a:spcAft>
          <a:spcPct val="0"/>
        </a:spcAft>
        <a:buClr>
          <a:srgbClr val="4D4948"/>
        </a:buClr>
        <a:buChar char="•"/>
        <a:defRPr sz="2400">
          <a:solidFill>
            <a:srgbClr val="4D4948"/>
          </a:solidFill>
          <a:latin typeface="+mn-lt"/>
        </a:defRPr>
      </a:lvl5pPr>
      <a:lvl6pPr marL="2514600" indent="-228600" algn="l" rtl="0" fontAlgn="base">
        <a:spcBef>
          <a:spcPct val="20000"/>
        </a:spcBef>
        <a:spcAft>
          <a:spcPct val="0"/>
        </a:spcAft>
        <a:buClr>
          <a:srgbClr val="4D4948"/>
        </a:buClr>
        <a:buChar char="•"/>
        <a:defRPr sz="2400">
          <a:solidFill>
            <a:srgbClr val="4D4948"/>
          </a:solidFill>
          <a:latin typeface="+mn-lt"/>
        </a:defRPr>
      </a:lvl6pPr>
      <a:lvl7pPr marL="2971800" indent="-228600" algn="l" rtl="0" fontAlgn="base">
        <a:spcBef>
          <a:spcPct val="20000"/>
        </a:spcBef>
        <a:spcAft>
          <a:spcPct val="0"/>
        </a:spcAft>
        <a:buClr>
          <a:srgbClr val="4D4948"/>
        </a:buClr>
        <a:buChar char="•"/>
        <a:defRPr sz="2400">
          <a:solidFill>
            <a:srgbClr val="4D4948"/>
          </a:solidFill>
          <a:latin typeface="+mn-lt"/>
        </a:defRPr>
      </a:lvl7pPr>
      <a:lvl8pPr marL="3429000" indent="-228600" algn="l" rtl="0" fontAlgn="base">
        <a:spcBef>
          <a:spcPct val="20000"/>
        </a:spcBef>
        <a:spcAft>
          <a:spcPct val="0"/>
        </a:spcAft>
        <a:buClr>
          <a:srgbClr val="4D4948"/>
        </a:buClr>
        <a:buChar char="•"/>
        <a:defRPr sz="2400">
          <a:solidFill>
            <a:srgbClr val="4D4948"/>
          </a:solidFill>
          <a:latin typeface="+mn-lt"/>
        </a:defRPr>
      </a:lvl8pPr>
      <a:lvl9pPr marL="3886200" indent="-228600" algn="l" rtl="0" fontAlgn="base">
        <a:spcBef>
          <a:spcPct val="20000"/>
        </a:spcBef>
        <a:spcAft>
          <a:spcPct val="0"/>
        </a:spcAft>
        <a:buClr>
          <a:srgbClr val="4D4948"/>
        </a:buClr>
        <a:buChar char="•"/>
        <a:defRPr sz="2400">
          <a:solidFill>
            <a:srgbClr val="4D4948"/>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5.xml"/><Relationship Id="rId1" Type="http://schemas.openxmlformats.org/officeDocument/2006/relationships/slideLayout" Target="../slideLayouts/slideLayout9.xml"/></Relationships>
</file>

<file path=ppt/slides/_rels/slide13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7411" name="Rectangle 3"/>
          <p:cNvSpPr>
            <a:spLocks noGrp="1" noChangeArrowheads="1"/>
          </p:cNvSpPr>
          <p:nvPr>
            <p:ph type="body" idx="1"/>
          </p:nvPr>
        </p:nvSpPr>
        <p:spPr>
          <a:xfrm>
            <a:off x="323850" y="1484784"/>
            <a:ext cx="8569325" cy="5328592"/>
          </a:xfrm>
        </p:spPr>
        <p:txBody>
          <a:bodyPr/>
          <a:lstStyle/>
          <a:p>
            <a:pPr marL="0" indent="0" algn="ctr" eaLnBrk="1" hangingPunct="1">
              <a:spcBef>
                <a:spcPts val="600"/>
              </a:spcBef>
              <a:buClr>
                <a:srgbClr val="4D4948"/>
              </a:buClr>
              <a:buNone/>
              <a:defRPr/>
            </a:pPr>
            <a:r>
              <a:rPr lang="pt-BR" sz="4000" dirty="0" smtClean="0">
                <a:solidFill>
                  <a:schemeClr val="bg2"/>
                </a:solidFill>
              </a:rPr>
              <a:t>A EVOLUÇÃO DAS FERRAMENTAS</a:t>
            </a:r>
          </a:p>
          <a:p>
            <a:pPr marL="0" indent="0" algn="ctr" eaLnBrk="1" hangingPunct="1">
              <a:spcBef>
                <a:spcPts val="600"/>
              </a:spcBef>
              <a:buClr>
                <a:srgbClr val="4D4948"/>
              </a:buClr>
              <a:buNone/>
              <a:defRPr/>
            </a:pPr>
            <a:r>
              <a:rPr lang="pt-BR" sz="4000" dirty="0" smtClean="0">
                <a:solidFill>
                  <a:schemeClr val="bg2"/>
                </a:solidFill>
              </a:rPr>
              <a:t>DE CONTRATAÇÃO:</a:t>
            </a:r>
          </a:p>
          <a:p>
            <a:pPr marL="0" indent="0" algn="ctr" eaLnBrk="1" hangingPunct="1">
              <a:spcBef>
                <a:spcPts val="600"/>
              </a:spcBef>
              <a:buClr>
                <a:srgbClr val="4D4948"/>
              </a:buClr>
              <a:buNone/>
              <a:defRPr/>
            </a:pPr>
            <a:r>
              <a:rPr lang="pt-BR" sz="4000" dirty="0" smtClean="0">
                <a:solidFill>
                  <a:schemeClr val="bg2"/>
                </a:solidFill>
              </a:rPr>
              <a:t>DA LEI 8666/1993 AO</a:t>
            </a:r>
          </a:p>
          <a:p>
            <a:pPr marL="0" indent="0" algn="ctr" eaLnBrk="1" hangingPunct="1">
              <a:spcBef>
                <a:spcPts val="600"/>
              </a:spcBef>
              <a:buClr>
                <a:srgbClr val="4D4948"/>
              </a:buClr>
              <a:buNone/>
              <a:defRPr/>
            </a:pPr>
            <a:r>
              <a:rPr lang="pt-BR" sz="4000" dirty="0" smtClean="0">
                <a:solidFill>
                  <a:schemeClr val="bg2"/>
                </a:solidFill>
              </a:rPr>
              <a:t>REGIME DIFERENCIADO DE CONTRATAÇÃO – RDC</a:t>
            </a:r>
          </a:p>
          <a:p>
            <a:pPr marL="0" indent="0" algn="ctr" eaLnBrk="1" hangingPunct="1">
              <a:spcBef>
                <a:spcPts val="600"/>
              </a:spcBef>
              <a:buClr>
                <a:srgbClr val="4D4948"/>
              </a:buClr>
              <a:buNone/>
              <a:defRPr/>
            </a:pPr>
            <a:endParaRPr lang="pt-BR" sz="2800" b="1" dirty="0" smtClean="0">
              <a:solidFill>
                <a:schemeClr val="bg2"/>
              </a:solidFill>
              <a:effectLst>
                <a:outerShdw blurRad="38100" dist="38100" dir="2700000" algn="tl">
                  <a:srgbClr val="000000">
                    <a:alpha val="43137"/>
                  </a:srgbClr>
                </a:outerShdw>
              </a:effectLst>
            </a:endParaRPr>
          </a:p>
          <a:p>
            <a:pPr marL="0" indent="0" algn="ctr" eaLnBrk="1" hangingPunct="1">
              <a:spcBef>
                <a:spcPts val="600"/>
              </a:spcBef>
              <a:buClr>
                <a:srgbClr val="4D4948"/>
              </a:buClr>
              <a:buNone/>
              <a:defRPr/>
            </a:pPr>
            <a:endParaRPr lang="pt-BR" sz="1600" b="1" dirty="0" smtClean="0">
              <a:solidFill>
                <a:schemeClr val="bg2"/>
              </a:solidFill>
              <a:effectLst>
                <a:outerShdw blurRad="38100" dist="38100" dir="2700000" algn="tl">
                  <a:srgbClr val="000000">
                    <a:alpha val="43137"/>
                  </a:srgbClr>
                </a:outerShdw>
              </a:effectLst>
            </a:endParaRPr>
          </a:p>
          <a:p>
            <a:pPr marL="0" indent="0" algn="ctr" eaLnBrk="1" hangingPunct="1">
              <a:lnSpc>
                <a:spcPts val="6000"/>
              </a:lnSpc>
              <a:spcBef>
                <a:spcPts val="600"/>
              </a:spcBef>
              <a:buClr>
                <a:srgbClr val="4D4948"/>
              </a:buClr>
              <a:buFont typeface="Wingdings" pitchFamily="2" charset="2"/>
              <a:buNone/>
              <a:defRPr/>
            </a:pPr>
            <a:r>
              <a:rPr lang="pt-BR" b="1" dirty="0" smtClean="0">
                <a:solidFill>
                  <a:schemeClr val="bg2"/>
                </a:solidFill>
                <a:effectLst>
                  <a:outerShdw blurRad="38100" dist="38100" dir="2700000" algn="tl">
                    <a:srgbClr val="000000">
                      <a:alpha val="43137"/>
                    </a:srgbClr>
                  </a:outerShdw>
                </a:effectLst>
              </a:rPr>
              <a:t>Palestrante: Benjamin Zymler</a:t>
            </a:r>
          </a:p>
          <a:p>
            <a:pPr marL="0" indent="0" algn="ctr" eaLnBrk="1" hangingPunct="1">
              <a:lnSpc>
                <a:spcPts val="6000"/>
              </a:lnSpc>
              <a:spcBef>
                <a:spcPts val="600"/>
              </a:spcBef>
              <a:buClr>
                <a:srgbClr val="4D4948"/>
              </a:buClr>
              <a:buFont typeface="Wingdings" pitchFamily="2" charset="2"/>
              <a:buNone/>
              <a:defRPr/>
            </a:pPr>
            <a:endParaRPr lang="pt-BR" sz="2800" dirty="0" smtClean="0">
              <a:solidFill>
                <a:schemeClr val="bg2"/>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395536" y="836712"/>
            <a:ext cx="8424936" cy="5400600"/>
          </a:xfrm>
        </p:spPr>
        <p:txBody>
          <a:bodyPr/>
          <a:lstStyle/>
          <a:p>
            <a:pPr marL="0" indent="0" algn="just" eaLnBrk="1" hangingPunct="1">
              <a:lnSpc>
                <a:spcPct val="110000"/>
              </a:lnSpc>
              <a:spcBef>
                <a:spcPts val="600"/>
              </a:spcBef>
              <a:buNone/>
            </a:pPr>
            <a:r>
              <a:rPr lang="pt-BR" sz="2500" dirty="0" smtClean="0">
                <a:solidFill>
                  <a:schemeClr val="bg2"/>
                </a:solidFill>
              </a:rPr>
              <a:t>Outro exemplo é a </a:t>
            </a:r>
            <a:r>
              <a:rPr lang="pt-BR" sz="2500" u="sng" dirty="0" smtClean="0">
                <a:solidFill>
                  <a:schemeClr val="bg2"/>
                </a:solidFill>
              </a:rPr>
              <a:t>Súmula Vinculante nº 13</a:t>
            </a:r>
            <a:r>
              <a:rPr lang="pt-BR" sz="2500" dirty="0" smtClean="0">
                <a:solidFill>
                  <a:schemeClr val="bg2"/>
                </a:solidFill>
              </a:rPr>
              <a:t> (</a:t>
            </a:r>
            <a:r>
              <a:rPr lang="pt-BR" sz="2500" u="sng" dirty="0" smtClean="0">
                <a:solidFill>
                  <a:schemeClr val="bg2"/>
                </a:solidFill>
              </a:rPr>
              <a:t>antinepotismo</a:t>
            </a:r>
            <a:r>
              <a:rPr lang="pt-BR" sz="2500" dirty="0" smtClean="0">
                <a:solidFill>
                  <a:schemeClr val="bg2"/>
                </a:solidFill>
              </a:rPr>
              <a:t>), editada pelo Supremo Tribunal Federal (STF) em 21/8/2008:</a:t>
            </a:r>
          </a:p>
          <a:p>
            <a:pPr marL="0" indent="0" algn="just" eaLnBrk="1" hangingPunct="1">
              <a:lnSpc>
                <a:spcPct val="110000"/>
              </a:lnSpc>
              <a:spcBef>
                <a:spcPts val="600"/>
              </a:spcBef>
              <a:buNone/>
            </a:pPr>
            <a:r>
              <a:rPr lang="pt-BR" i="1" dirty="0" smtClean="0">
                <a:solidFill>
                  <a:schemeClr val="bg2"/>
                </a:solidFill>
              </a:rPr>
              <a:t>“A nomeação de cônjuge, companheiro ou parente em linha reta, colateral ou por afinidade, até o terceiro grau, inclusive, da autoridade nomeante ou de servidor da mesma pessoa jurídica investido em cargo de direção, chefia ou assessoramento, para o exercício de cargo em comissão ou de confiança ou, ainda, de função gratificada na administração pública direta e indireta em qualquer dos Poderes da União, dos Estados, do Distrito Federal e dos Municípios, compreendido o ajuste mediante designações recíprocas, viola a Constituição Federal.”</a:t>
            </a:r>
          </a:p>
          <a:p>
            <a:pPr marL="0" indent="0" algn="just" eaLnBrk="1" hangingPunct="1">
              <a:lnSpc>
                <a:spcPct val="130000"/>
              </a:lnSpc>
              <a:spcBef>
                <a:spcPts val="600"/>
              </a:spcBef>
              <a:buNone/>
            </a:pPr>
            <a:endParaRPr lang="pt-BR" sz="2700" dirty="0" smtClean="0">
              <a:solidFill>
                <a:schemeClr val="bg2"/>
              </a:solidFill>
            </a:endParaRPr>
          </a:p>
        </p:txBody>
      </p:sp>
    </p:spTree>
    <p:extLst>
      <p:ext uri="{BB962C8B-B14F-4D97-AF65-F5344CB8AC3E}">
        <p14:creationId xmlns:p14="http://schemas.microsoft.com/office/powerpoint/2010/main" val="3415996146"/>
      </p:ext>
    </p:extLst>
  </p:cSld>
  <p:clrMapOvr>
    <a:masterClrMapping/>
  </p:clrMapOv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Critérios de Julgamento (arts. 18 a 23 da Lei)</a:t>
            </a:r>
          </a:p>
        </p:txBody>
      </p:sp>
      <p:sp>
        <p:nvSpPr>
          <p:cNvPr id="40963" name="Rectangle 3"/>
          <p:cNvSpPr>
            <a:spLocks noGrp="1" noChangeArrowheads="1"/>
          </p:cNvSpPr>
          <p:nvPr>
            <p:ph type="body" idx="1"/>
          </p:nvPr>
        </p:nvSpPr>
        <p:spPr>
          <a:xfrm>
            <a:off x="430213" y="982663"/>
            <a:ext cx="8389937" cy="5183187"/>
          </a:xfrm>
        </p:spPr>
        <p:txBody>
          <a:bodyPr/>
          <a:lstStyle/>
          <a:p>
            <a:pPr marL="0" indent="0" algn="just" eaLnBrk="1" hangingPunct="1">
              <a:lnSpc>
                <a:spcPct val="150000"/>
              </a:lnSpc>
              <a:spcBef>
                <a:spcPct val="40000"/>
              </a:spcBef>
              <a:buClr>
                <a:srgbClr val="4D4948"/>
              </a:buClr>
              <a:buFont typeface="Wingdings" pitchFamily="2" charset="2"/>
              <a:buNone/>
              <a:defRPr/>
            </a:pPr>
            <a:r>
              <a:rPr lang="pt-BR" sz="2800" dirty="0" smtClean="0">
                <a:solidFill>
                  <a:schemeClr val="bg2"/>
                </a:solidFill>
              </a:rPr>
              <a:t>De acordo com as características do objeto da licitação, poderão ser utilizados os seguintes critérios de julgamento:</a:t>
            </a:r>
          </a:p>
          <a:p>
            <a:pPr marL="457200" indent="-457200" algn="just" eaLnBrk="1" hangingPunct="1">
              <a:lnSpc>
                <a:spcPct val="150000"/>
              </a:lnSpc>
              <a:spcBef>
                <a:spcPts val="1200"/>
              </a:spcBef>
              <a:buClrTx/>
              <a:buSzPct val="100000"/>
              <a:buFont typeface="Wingdings" pitchFamily="2" charset="2"/>
              <a:buChar char="Ø"/>
              <a:defRPr/>
            </a:pPr>
            <a:r>
              <a:rPr lang="pt-BR" sz="2600" b="1" u="sng" dirty="0" smtClean="0">
                <a:solidFill>
                  <a:schemeClr val="bg2"/>
                </a:solidFill>
              </a:rPr>
              <a:t>menor preço ou maior desconto</a:t>
            </a:r>
            <a:r>
              <a:rPr lang="pt-BR" sz="2600" dirty="0" smtClean="0">
                <a:solidFill>
                  <a:schemeClr val="bg2"/>
                </a:solidFill>
              </a:rPr>
              <a:t>, os quais </a:t>
            </a:r>
            <a:r>
              <a:rPr lang="pt-BR" sz="2600" u="sng" dirty="0" smtClean="0">
                <a:solidFill>
                  <a:schemeClr val="bg2"/>
                </a:solidFill>
              </a:rPr>
              <a:t>poderão  considerar os custos indiretos</a:t>
            </a:r>
            <a:r>
              <a:rPr lang="pt-BR" sz="2600" dirty="0" smtClean="0">
                <a:solidFill>
                  <a:schemeClr val="bg2"/>
                </a:solidFill>
              </a:rPr>
              <a:t>, relacionados com as despesas de manutenção, utilização, reposição, depreciação e impacto ambiental, dentre outros fatores, para a definição do menor dispêndio;</a:t>
            </a:r>
          </a:p>
        </p:txBody>
      </p:sp>
    </p:spTree>
    <p:extLst>
      <p:ext uri="{BB962C8B-B14F-4D97-AF65-F5344CB8AC3E}">
        <p14:creationId xmlns:p14="http://schemas.microsoft.com/office/powerpoint/2010/main" val="3745984686"/>
      </p:ext>
    </p:extLst>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066800" y="0"/>
            <a:ext cx="7696200" cy="820738"/>
          </a:xfrm>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Critérios de Julgamento (</a:t>
            </a:r>
            <a:r>
              <a:rPr lang="pt-BR" sz="2800" dirty="0" err="1">
                <a:latin typeface="Eras Demi ITC" pitchFamily="34" charset="0"/>
              </a:rPr>
              <a:t>arts</a:t>
            </a:r>
            <a:r>
              <a:rPr lang="pt-BR" sz="2800" dirty="0">
                <a:latin typeface="Eras Demi ITC" pitchFamily="34" charset="0"/>
              </a:rPr>
              <a:t>. 18 a 23 da Lei)</a:t>
            </a:r>
            <a:endParaRPr lang="pt-BR" sz="1800" dirty="0" smtClean="0"/>
          </a:p>
        </p:txBody>
      </p:sp>
      <p:sp>
        <p:nvSpPr>
          <p:cNvPr id="41987" name="Rectangle 3"/>
          <p:cNvSpPr>
            <a:spLocks noGrp="1" noChangeArrowheads="1"/>
          </p:cNvSpPr>
          <p:nvPr>
            <p:ph type="body" idx="1"/>
          </p:nvPr>
        </p:nvSpPr>
        <p:spPr>
          <a:xfrm>
            <a:off x="457200" y="1506538"/>
            <a:ext cx="8147050" cy="4298726"/>
          </a:xfrm>
        </p:spPr>
        <p:txBody>
          <a:bodyPr/>
          <a:lstStyle/>
          <a:p>
            <a:pPr marL="457200" indent="-457200" algn="just" eaLnBrk="1" hangingPunct="1">
              <a:lnSpc>
                <a:spcPct val="200000"/>
              </a:lnSpc>
              <a:spcBef>
                <a:spcPts val="1800"/>
              </a:spcBef>
              <a:buClrTx/>
              <a:buSzPct val="100000"/>
              <a:buFont typeface="Wingdings" pitchFamily="2" charset="2"/>
              <a:buChar char="Ø"/>
              <a:defRPr/>
            </a:pPr>
            <a:r>
              <a:rPr lang="pt-BR" sz="2600" b="1" u="sng" dirty="0" smtClean="0">
                <a:solidFill>
                  <a:schemeClr val="bg2"/>
                </a:solidFill>
              </a:rPr>
              <a:t>melhor combinação de técnica e preço</a:t>
            </a:r>
            <a:r>
              <a:rPr lang="pt-BR" sz="2600" dirty="0" smtClean="0">
                <a:solidFill>
                  <a:schemeClr val="bg2"/>
                </a:solidFill>
              </a:rPr>
              <a:t>, sendo permitida a </a:t>
            </a:r>
            <a:r>
              <a:rPr lang="pt-BR" sz="2600" u="sng" dirty="0" smtClean="0">
                <a:solidFill>
                  <a:schemeClr val="bg2"/>
                </a:solidFill>
              </a:rPr>
              <a:t>atribuição de fatores de ponderação distintos </a:t>
            </a:r>
            <a:r>
              <a:rPr lang="pt-BR" sz="2600" dirty="0" smtClean="0">
                <a:solidFill>
                  <a:schemeClr val="bg2"/>
                </a:solidFill>
              </a:rPr>
              <a:t>para valorar as propostas técnicas e de preço, não devendo o percentual de ponderação mais relevante ser superior a 70%; </a:t>
            </a:r>
          </a:p>
          <a:p>
            <a:pPr marL="0" indent="0" algn="just" eaLnBrk="1" hangingPunct="1">
              <a:lnSpc>
                <a:spcPct val="180000"/>
              </a:lnSpc>
              <a:buFont typeface="Wingdings" pitchFamily="2" charset="2"/>
              <a:buNone/>
              <a:defRPr/>
            </a:pPr>
            <a:endParaRPr lang="pt-BR" dirty="0" smtClean="0">
              <a:solidFill>
                <a:srgbClr val="4D4948"/>
              </a:solidFill>
            </a:endParaRPr>
          </a:p>
        </p:txBody>
      </p:sp>
    </p:spTree>
    <p:extLst>
      <p:ext uri="{BB962C8B-B14F-4D97-AF65-F5344CB8AC3E}">
        <p14:creationId xmlns:p14="http://schemas.microsoft.com/office/powerpoint/2010/main" val="1768407127"/>
      </p:ext>
    </p:extLst>
  </p:cSld>
  <p:clrMapOvr>
    <a:masterClrMapping/>
  </p:clrMapOvr>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Critérios de Julgamento (</a:t>
            </a:r>
            <a:r>
              <a:rPr lang="pt-BR" sz="2800" dirty="0" err="1">
                <a:latin typeface="Eras Demi ITC" pitchFamily="34" charset="0"/>
              </a:rPr>
              <a:t>arts</a:t>
            </a:r>
            <a:r>
              <a:rPr lang="pt-BR" sz="2800" dirty="0">
                <a:latin typeface="Eras Demi ITC" pitchFamily="34" charset="0"/>
              </a:rPr>
              <a:t>. 18 a 23 da Lei)</a:t>
            </a:r>
            <a:endParaRPr lang="pt-BR" sz="2800" dirty="0" smtClean="0">
              <a:latin typeface="Eras Demi ITC" pitchFamily="34" charset="0"/>
            </a:endParaRPr>
          </a:p>
        </p:txBody>
      </p:sp>
      <p:sp>
        <p:nvSpPr>
          <p:cNvPr id="43011" name="Rectangle 3"/>
          <p:cNvSpPr>
            <a:spLocks noGrp="1" noChangeArrowheads="1"/>
          </p:cNvSpPr>
          <p:nvPr>
            <p:ph type="body" idx="1"/>
          </p:nvPr>
        </p:nvSpPr>
        <p:spPr>
          <a:xfrm>
            <a:off x="395288" y="1268761"/>
            <a:ext cx="8291512" cy="4382740"/>
          </a:xfrm>
        </p:spPr>
        <p:txBody>
          <a:bodyPr/>
          <a:lstStyle/>
          <a:p>
            <a:pPr marL="457200" indent="-457200" algn="just" eaLnBrk="1" hangingPunct="1">
              <a:lnSpc>
                <a:spcPct val="200000"/>
              </a:lnSpc>
              <a:spcBef>
                <a:spcPts val="1800"/>
              </a:spcBef>
              <a:buClrTx/>
              <a:buSzPct val="100000"/>
              <a:buFont typeface="Wingdings" pitchFamily="2" charset="2"/>
              <a:buChar char="Ø"/>
            </a:pPr>
            <a:r>
              <a:rPr lang="pt-BR" sz="2600" b="1" u="sng" dirty="0" smtClean="0">
                <a:solidFill>
                  <a:schemeClr val="bg2"/>
                </a:solidFill>
              </a:rPr>
              <a:t>melhor técnica ou conteúdo artístico</a:t>
            </a:r>
            <a:r>
              <a:rPr lang="pt-BR" sz="2600" dirty="0" smtClean="0">
                <a:solidFill>
                  <a:schemeClr val="bg2"/>
                </a:solidFill>
              </a:rPr>
              <a:t>, quando, </a:t>
            </a:r>
            <a:r>
              <a:rPr lang="pt-BR" sz="2600" u="sng" dirty="0" smtClean="0">
                <a:solidFill>
                  <a:schemeClr val="bg2"/>
                </a:solidFill>
              </a:rPr>
              <a:t>fixado o orçamento por parte da Administração</a:t>
            </a:r>
            <a:r>
              <a:rPr lang="pt-BR" sz="2600" dirty="0" smtClean="0">
                <a:solidFill>
                  <a:schemeClr val="bg2"/>
                </a:solidFill>
              </a:rPr>
              <a:t>, serão </a:t>
            </a:r>
            <a:r>
              <a:rPr lang="pt-BR" sz="2600" u="sng" dirty="0" smtClean="0">
                <a:solidFill>
                  <a:schemeClr val="bg2"/>
                </a:solidFill>
              </a:rPr>
              <a:t>consideradas exclusivamente as propostas técnicas ou artísticas</a:t>
            </a:r>
            <a:r>
              <a:rPr lang="pt-BR" sz="2600" dirty="0" smtClean="0">
                <a:solidFill>
                  <a:schemeClr val="bg2"/>
                </a:solidFill>
              </a:rPr>
              <a:t> apresentadas pelos licitantes com base em critérios objetivos previamente estabelecidos no instrumento convocatório;</a:t>
            </a:r>
          </a:p>
          <a:p>
            <a:pPr marL="457200" indent="-457200" algn="just" eaLnBrk="1" hangingPunct="1">
              <a:lnSpc>
                <a:spcPct val="150000"/>
              </a:lnSpc>
              <a:spcBef>
                <a:spcPts val="1800"/>
              </a:spcBef>
              <a:buClr>
                <a:srgbClr val="4D4948"/>
              </a:buClr>
              <a:buFont typeface="Wingdings" pitchFamily="2" charset="2"/>
              <a:buNone/>
            </a:pPr>
            <a:endParaRPr lang="pt-BR" sz="2800" dirty="0" smtClean="0">
              <a:solidFill>
                <a:srgbClr val="4D4948"/>
              </a:solidFill>
            </a:endParaRPr>
          </a:p>
        </p:txBody>
      </p:sp>
    </p:spTree>
    <p:extLst>
      <p:ext uri="{BB962C8B-B14F-4D97-AF65-F5344CB8AC3E}">
        <p14:creationId xmlns:p14="http://schemas.microsoft.com/office/powerpoint/2010/main" val="2040853539"/>
      </p:ext>
    </p:extLst>
  </p:cSld>
  <p:clrMapOvr>
    <a:masterClrMapping/>
  </p:clrMapOvr>
  <p:transition/>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Critérios de Julgamento (</a:t>
            </a:r>
            <a:r>
              <a:rPr lang="pt-BR" sz="2800" dirty="0" err="1">
                <a:latin typeface="Eras Demi ITC" pitchFamily="34" charset="0"/>
              </a:rPr>
              <a:t>arts</a:t>
            </a:r>
            <a:r>
              <a:rPr lang="pt-BR" sz="2800" dirty="0">
                <a:latin typeface="Eras Demi ITC" pitchFamily="34" charset="0"/>
              </a:rPr>
              <a:t>. 18 a 23 da Lei)</a:t>
            </a:r>
            <a:endParaRPr lang="pt-BR" sz="2800" dirty="0" smtClean="0">
              <a:latin typeface="Eras Demi ITC" pitchFamily="34" charset="0"/>
            </a:endParaRPr>
          </a:p>
        </p:txBody>
      </p:sp>
      <p:sp>
        <p:nvSpPr>
          <p:cNvPr id="151555" name="Rectangle 3"/>
          <p:cNvSpPr>
            <a:spLocks noGrp="1" noChangeArrowheads="1"/>
          </p:cNvSpPr>
          <p:nvPr>
            <p:ph type="body" idx="1"/>
          </p:nvPr>
        </p:nvSpPr>
        <p:spPr>
          <a:xfrm>
            <a:off x="323850" y="1060450"/>
            <a:ext cx="8496300" cy="5176838"/>
          </a:xfrm>
        </p:spPr>
        <p:txBody>
          <a:bodyPr/>
          <a:lstStyle/>
          <a:p>
            <a:pPr marL="457200" indent="-457200" algn="just">
              <a:lnSpc>
                <a:spcPct val="150000"/>
              </a:lnSpc>
              <a:spcBef>
                <a:spcPts val="1800"/>
              </a:spcBef>
              <a:buClrTx/>
              <a:buSzPct val="100000"/>
              <a:buFont typeface="Wingdings" pitchFamily="2" charset="2"/>
              <a:buChar char="Ø"/>
              <a:defRPr/>
            </a:pPr>
            <a:r>
              <a:rPr lang="pt-BR" sz="2600" b="1" u="sng" dirty="0" smtClean="0">
                <a:solidFill>
                  <a:schemeClr val="bg2"/>
                </a:solidFill>
              </a:rPr>
              <a:t>maior oferta</a:t>
            </a:r>
            <a:r>
              <a:rPr lang="pt-BR" sz="2600" b="1" dirty="0" smtClean="0">
                <a:solidFill>
                  <a:schemeClr val="bg2"/>
                </a:solidFill>
              </a:rPr>
              <a:t>, </a:t>
            </a:r>
            <a:r>
              <a:rPr lang="pt-BR" sz="2600" dirty="0" smtClean="0">
                <a:solidFill>
                  <a:schemeClr val="bg2"/>
                </a:solidFill>
              </a:rPr>
              <a:t>a ser utilizado no caso de </a:t>
            </a:r>
            <a:r>
              <a:rPr lang="pt-BR" sz="2600" u="sng" dirty="0" smtClean="0">
                <a:solidFill>
                  <a:schemeClr val="bg2"/>
                </a:solidFill>
              </a:rPr>
              <a:t>contratos que gerem receita</a:t>
            </a:r>
            <a:r>
              <a:rPr lang="pt-BR" sz="2600" dirty="0" smtClean="0">
                <a:solidFill>
                  <a:schemeClr val="bg2"/>
                </a:solidFill>
              </a:rPr>
              <a:t> para a administração pública; ou</a:t>
            </a:r>
          </a:p>
          <a:p>
            <a:pPr marL="457200" indent="-457200" algn="just">
              <a:lnSpc>
                <a:spcPct val="150000"/>
              </a:lnSpc>
              <a:spcBef>
                <a:spcPts val="1800"/>
              </a:spcBef>
              <a:buClrTx/>
              <a:buSzPct val="100000"/>
              <a:buFont typeface="Wingdings" pitchFamily="2" charset="2"/>
              <a:buChar char="Ø"/>
              <a:defRPr/>
            </a:pPr>
            <a:r>
              <a:rPr lang="pt-BR" sz="2600" b="1" u="sng" dirty="0" smtClean="0">
                <a:solidFill>
                  <a:schemeClr val="bg2"/>
                </a:solidFill>
              </a:rPr>
              <a:t>maior retorno econômico</a:t>
            </a:r>
            <a:r>
              <a:rPr lang="pt-BR" sz="2600" dirty="0" smtClean="0">
                <a:solidFill>
                  <a:schemeClr val="bg2"/>
                </a:solidFill>
              </a:rPr>
              <a:t>, de forma a selecionar a proposta que proporcionará </a:t>
            </a:r>
            <a:r>
              <a:rPr lang="pt-BR" sz="2600" u="sng" dirty="0" smtClean="0">
                <a:solidFill>
                  <a:schemeClr val="bg2"/>
                </a:solidFill>
              </a:rPr>
              <a:t>maior economia</a:t>
            </a:r>
            <a:r>
              <a:rPr lang="pt-BR" sz="2600" dirty="0" smtClean="0">
                <a:solidFill>
                  <a:schemeClr val="bg2"/>
                </a:solidFill>
              </a:rPr>
              <a:t> decorrente da execução do contrato para a administração pública e será utilizado exclusivamente para a celebração de </a:t>
            </a:r>
            <a:r>
              <a:rPr lang="pt-BR" sz="2600" u="sng" dirty="0" smtClean="0">
                <a:solidFill>
                  <a:schemeClr val="bg2"/>
                </a:solidFill>
              </a:rPr>
              <a:t>contratos de eficiência</a:t>
            </a:r>
            <a:r>
              <a:rPr lang="pt-BR" sz="2600" dirty="0" smtClean="0">
                <a:solidFill>
                  <a:schemeClr val="bg2"/>
                </a:solidFill>
              </a:rPr>
              <a:t>.</a:t>
            </a:r>
            <a:endParaRPr lang="pt-BR" i="1" dirty="0" smtClean="0">
              <a:solidFill>
                <a:srgbClr val="4D4948"/>
              </a:solidFill>
            </a:endParaRPr>
          </a:p>
          <a:p>
            <a:pPr algn="just">
              <a:defRPr/>
            </a:pPr>
            <a:endParaRPr lang="pt-BR" dirty="0" smtClean="0">
              <a:solidFill>
                <a:schemeClr val="bg2"/>
              </a:solidFill>
            </a:endParaRPr>
          </a:p>
          <a:p>
            <a:pPr marL="0" indent="0" algn="just" eaLnBrk="1" hangingPunct="1">
              <a:lnSpc>
                <a:spcPct val="110000"/>
              </a:lnSpc>
              <a:spcBef>
                <a:spcPct val="40000"/>
              </a:spcBef>
              <a:buFont typeface="Wingdings" pitchFamily="2" charset="2"/>
              <a:buNone/>
              <a:defRPr/>
            </a:pPr>
            <a:endParaRPr lang="pt-BR" dirty="0" smtClean="0">
              <a:solidFill>
                <a:srgbClr val="4D4948"/>
              </a:solidFill>
            </a:endParaRPr>
          </a:p>
        </p:txBody>
      </p:sp>
    </p:spTree>
    <p:extLst>
      <p:ext uri="{BB962C8B-B14F-4D97-AF65-F5344CB8AC3E}">
        <p14:creationId xmlns:p14="http://schemas.microsoft.com/office/powerpoint/2010/main" val="672709906"/>
      </p:ext>
    </p:extLst>
  </p:cSld>
  <p:clrMapOvr>
    <a:masterClrMapping/>
  </p:clrMapOvr>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Divulgação do Orçamento</a:t>
            </a:r>
          </a:p>
        </p:txBody>
      </p:sp>
      <p:sp>
        <p:nvSpPr>
          <p:cNvPr id="47107" name="Rectangle 3"/>
          <p:cNvSpPr>
            <a:spLocks noGrp="1" noChangeArrowheads="1"/>
          </p:cNvSpPr>
          <p:nvPr>
            <p:ph type="body" idx="1"/>
          </p:nvPr>
        </p:nvSpPr>
        <p:spPr>
          <a:xfrm>
            <a:off x="468313" y="1268413"/>
            <a:ext cx="8207375" cy="3673475"/>
          </a:xfrm>
        </p:spPr>
        <p:txBody>
          <a:bodyPr/>
          <a:lstStyle/>
          <a:p>
            <a:pPr marL="0" indent="0" algn="just" eaLnBrk="1" hangingPunct="1">
              <a:lnSpc>
                <a:spcPct val="200000"/>
              </a:lnSpc>
              <a:spcBef>
                <a:spcPts val="1200"/>
              </a:spcBef>
              <a:buClr>
                <a:srgbClr val="4D4948"/>
              </a:buClr>
              <a:buFont typeface="Wingdings" pitchFamily="2" charset="2"/>
              <a:buNone/>
            </a:pPr>
            <a:r>
              <a:rPr lang="pt-BR" sz="2800" dirty="0" smtClean="0">
                <a:solidFill>
                  <a:schemeClr val="bg2"/>
                </a:solidFill>
              </a:rPr>
              <a:t>O orçamento efetuado pela Administração para a estipulação do limite a ser aceito </a:t>
            </a:r>
            <a:r>
              <a:rPr lang="pt-BR" sz="2800" b="1" dirty="0" smtClean="0">
                <a:solidFill>
                  <a:schemeClr val="bg2"/>
                </a:solidFill>
              </a:rPr>
              <a:t>somente deverá ser divulgado após a adjudicação do objeto da licitação</a:t>
            </a:r>
            <a:r>
              <a:rPr lang="pt-BR" sz="2800" dirty="0" smtClean="0">
                <a:solidFill>
                  <a:schemeClr val="bg2"/>
                </a:solidFill>
              </a:rPr>
              <a:t>. (art. 6º da Lei e art. 9º do Decreto)</a:t>
            </a:r>
          </a:p>
          <a:p>
            <a:pPr marL="0" indent="0" algn="just" eaLnBrk="1" hangingPunct="1">
              <a:lnSpc>
                <a:spcPct val="120000"/>
              </a:lnSpc>
              <a:spcBef>
                <a:spcPts val="1200"/>
              </a:spcBef>
              <a:buClr>
                <a:srgbClr val="4D4948"/>
              </a:buClr>
              <a:buFont typeface="Wingdings" pitchFamily="2" charset="2"/>
              <a:buNone/>
            </a:pPr>
            <a:endParaRPr lang="pt-BR" dirty="0" smtClean="0">
              <a:solidFill>
                <a:schemeClr val="bg2"/>
              </a:solidFill>
            </a:endParaRPr>
          </a:p>
        </p:txBody>
      </p:sp>
    </p:spTree>
    <p:extLst>
      <p:ext uri="{BB962C8B-B14F-4D97-AF65-F5344CB8AC3E}">
        <p14:creationId xmlns:p14="http://schemas.microsoft.com/office/powerpoint/2010/main" val="2472628420"/>
      </p:ext>
    </p:extLst>
  </p:cSld>
  <p:clrMapOvr>
    <a:masterClrMapping/>
  </p:clrMapOv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Divulgação do Orçamento</a:t>
            </a:r>
            <a:endParaRPr lang="pt-BR" sz="2800" dirty="0" smtClean="0">
              <a:latin typeface="Eras Demi ITC" pitchFamily="34" charset="0"/>
            </a:endParaRPr>
          </a:p>
        </p:txBody>
      </p:sp>
      <p:sp>
        <p:nvSpPr>
          <p:cNvPr id="49155" name="Rectangle 3"/>
          <p:cNvSpPr>
            <a:spLocks noGrp="1" noChangeArrowheads="1"/>
          </p:cNvSpPr>
          <p:nvPr>
            <p:ph type="body" idx="1"/>
          </p:nvPr>
        </p:nvSpPr>
        <p:spPr>
          <a:xfrm>
            <a:off x="304800" y="908721"/>
            <a:ext cx="8659813" cy="5041230"/>
          </a:xfrm>
        </p:spPr>
        <p:txBody>
          <a:bodyPr/>
          <a:lstStyle/>
          <a:p>
            <a:pPr marL="0" indent="0" algn="ctr" eaLnBrk="1" hangingPunct="1">
              <a:lnSpc>
                <a:spcPct val="150000"/>
              </a:lnSpc>
              <a:spcBef>
                <a:spcPts val="1200"/>
              </a:spcBef>
              <a:buClr>
                <a:srgbClr val="4D4948"/>
              </a:buClr>
              <a:buFont typeface="Wingdings" pitchFamily="2" charset="2"/>
              <a:buNone/>
            </a:pPr>
            <a:r>
              <a:rPr lang="pt-BR" sz="2800" b="1" dirty="0" smtClean="0">
                <a:solidFill>
                  <a:schemeClr val="bg2"/>
                </a:solidFill>
              </a:rPr>
              <a:t>RDC versus Pregão</a:t>
            </a:r>
          </a:p>
          <a:p>
            <a:pPr marL="0" indent="0" algn="just" eaLnBrk="1" hangingPunct="1">
              <a:lnSpc>
                <a:spcPct val="150000"/>
              </a:lnSpc>
              <a:spcBef>
                <a:spcPts val="1200"/>
              </a:spcBef>
              <a:buClr>
                <a:srgbClr val="4D4948"/>
              </a:buClr>
              <a:buFont typeface="Wingdings" pitchFamily="2" charset="2"/>
              <a:buNone/>
            </a:pPr>
            <a:r>
              <a:rPr lang="pt-BR" sz="2800" dirty="0" smtClean="0">
                <a:solidFill>
                  <a:schemeClr val="bg2"/>
                </a:solidFill>
              </a:rPr>
              <a:t>O RDC adota procedimento diverso daquele ocorrente nas contratações mediante a modalidade pregão, quando a divulgação ou não do orçamento antes de finalizado o certame é matéria a ser disposta no edital, ou mediante a  Lei 8.666/1993, que prevê o orçamento como anexo ao edital.</a:t>
            </a:r>
          </a:p>
        </p:txBody>
      </p:sp>
    </p:spTree>
    <p:extLst>
      <p:ext uri="{BB962C8B-B14F-4D97-AF65-F5344CB8AC3E}">
        <p14:creationId xmlns:p14="http://schemas.microsoft.com/office/powerpoint/2010/main" val="1837633057"/>
      </p:ext>
    </p:extLst>
  </p:cSld>
  <p:clrMapOvr>
    <a:masterClrMapping/>
  </p:clrMapOv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Negociação</a:t>
            </a:r>
          </a:p>
        </p:txBody>
      </p:sp>
      <p:sp>
        <p:nvSpPr>
          <p:cNvPr id="159747" name="Rectangle 3"/>
          <p:cNvSpPr>
            <a:spLocks noGrp="1" noChangeArrowheads="1"/>
          </p:cNvSpPr>
          <p:nvPr>
            <p:ph type="body" idx="1"/>
          </p:nvPr>
        </p:nvSpPr>
        <p:spPr>
          <a:xfrm>
            <a:off x="358775" y="981075"/>
            <a:ext cx="8534400" cy="5327650"/>
          </a:xfrm>
        </p:spPr>
        <p:txBody>
          <a:bodyPr/>
          <a:lstStyle/>
          <a:p>
            <a:pPr marL="0" indent="0" algn="just" eaLnBrk="1" hangingPunct="1">
              <a:lnSpc>
                <a:spcPct val="150000"/>
              </a:lnSpc>
              <a:spcBef>
                <a:spcPts val="1800"/>
              </a:spcBef>
              <a:buClr>
                <a:srgbClr val="4D4948"/>
              </a:buClr>
              <a:buFont typeface="Wingdings" pitchFamily="2" charset="2"/>
              <a:buNone/>
              <a:defRPr/>
            </a:pPr>
            <a:r>
              <a:rPr lang="pt-BR" dirty="0" smtClean="0">
                <a:solidFill>
                  <a:schemeClr val="bg2"/>
                </a:solidFill>
              </a:rPr>
              <a:t>Quando a proposta do primeiro classificado estiver acima do orçamento estimado, a comissão de licitação poderá negociar com o licitante condições mais vantajosas. </a:t>
            </a:r>
          </a:p>
          <a:p>
            <a:pPr marL="0" indent="0" algn="just" eaLnBrk="1" hangingPunct="1">
              <a:lnSpc>
                <a:spcPct val="150000"/>
              </a:lnSpc>
              <a:spcBef>
                <a:spcPts val="1800"/>
              </a:spcBef>
              <a:buClr>
                <a:srgbClr val="4D4948"/>
              </a:buClr>
              <a:buFont typeface="Wingdings" pitchFamily="2" charset="2"/>
              <a:buNone/>
              <a:defRPr/>
            </a:pPr>
            <a:r>
              <a:rPr lang="pt-BR" dirty="0" smtClean="0">
                <a:solidFill>
                  <a:schemeClr val="bg2"/>
                </a:solidFill>
              </a:rPr>
              <a:t>A </a:t>
            </a:r>
            <a:r>
              <a:rPr lang="pt-BR" b="1" dirty="0" smtClean="0">
                <a:solidFill>
                  <a:schemeClr val="bg2"/>
                </a:solidFill>
              </a:rPr>
              <a:t>negociação</a:t>
            </a:r>
            <a:r>
              <a:rPr lang="pt-BR" dirty="0" smtClean="0">
                <a:solidFill>
                  <a:schemeClr val="bg2"/>
                </a:solidFill>
              </a:rPr>
              <a:t> poderá ser feita </a:t>
            </a:r>
            <a:r>
              <a:rPr lang="pt-BR" b="1" dirty="0" smtClean="0">
                <a:solidFill>
                  <a:schemeClr val="bg2"/>
                </a:solidFill>
              </a:rPr>
              <a:t>com os demais licitantes</a:t>
            </a:r>
            <a:r>
              <a:rPr lang="pt-BR" dirty="0" smtClean="0">
                <a:solidFill>
                  <a:schemeClr val="bg2"/>
                </a:solidFill>
              </a:rPr>
              <a:t>, segundo a ordem de classificação inicialmente estabelecida, </a:t>
            </a:r>
            <a:r>
              <a:rPr lang="pt-BR" b="1" dirty="0" smtClean="0">
                <a:solidFill>
                  <a:schemeClr val="bg2"/>
                </a:solidFill>
              </a:rPr>
              <a:t>quando o preço do primeiro colocado, mesmo após a negociação, for desclassificado por permanecer acima do orçamento estimado</a:t>
            </a:r>
            <a:r>
              <a:rPr lang="pt-BR" dirty="0" smtClean="0">
                <a:solidFill>
                  <a:schemeClr val="bg2"/>
                </a:solidFill>
              </a:rPr>
              <a:t>. (art. 26 da Lei e 43 do Decreto)</a:t>
            </a:r>
          </a:p>
          <a:p>
            <a:pPr marL="0" indent="17463" algn="just">
              <a:lnSpc>
                <a:spcPct val="150000"/>
              </a:lnSpc>
              <a:buFont typeface="Wingdings" pitchFamily="2" charset="2"/>
              <a:buNone/>
              <a:defRPr/>
            </a:pPr>
            <a:endParaRPr lang="pt-BR" i="1" dirty="0" smtClean="0">
              <a:solidFill>
                <a:srgbClr val="4D4948"/>
              </a:solidFill>
            </a:endParaRPr>
          </a:p>
        </p:txBody>
      </p:sp>
    </p:spTree>
    <p:extLst>
      <p:ext uri="{BB962C8B-B14F-4D97-AF65-F5344CB8AC3E}">
        <p14:creationId xmlns:p14="http://schemas.microsoft.com/office/powerpoint/2010/main" val="10614361"/>
      </p:ext>
    </p:extLst>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lgn="ctr" eaLnBrk="1" hangingPunct="1"/>
            <a:r>
              <a:rPr lang="pt-BR" sz="2800" dirty="0" smtClean="0">
                <a:latin typeface="Eras Demi ITC" pitchFamily="34" charset="0"/>
              </a:rPr>
              <a:t>4. RDC </a:t>
            </a:r>
            <a:br>
              <a:rPr lang="pt-BR" sz="2800" dirty="0" smtClean="0">
                <a:latin typeface="Eras Demi ITC" pitchFamily="34" charset="0"/>
              </a:rPr>
            </a:br>
            <a:r>
              <a:rPr lang="pt-BR" sz="2800" dirty="0" smtClean="0">
                <a:latin typeface="Eras Demi ITC" pitchFamily="34" charset="0"/>
              </a:rPr>
              <a:t>Habilitação (art. 14 da Lei)</a:t>
            </a:r>
          </a:p>
        </p:txBody>
      </p:sp>
      <p:sp>
        <p:nvSpPr>
          <p:cNvPr id="53251" name="Rectangle 3"/>
          <p:cNvSpPr>
            <a:spLocks noGrp="1" noChangeArrowheads="1"/>
          </p:cNvSpPr>
          <p:nvPr>
            <p:ph type="body" idx="1"/>
          </p:nvPr>
        </p:nvSpPr>
        <p:spPr>
          <a:xfrm>
            <a:off x="501650" y="1052513"/>
            <a:ext cx="8247063" cy="5184775"/>
          </a:xfrm>
        </p:spPr>
        <p:txBody>
          <a:bodyPr/>
          <a:lstStyle/>
          <a:p>
            <a:pPr marL="0" indent="0" algn="just" eaLnBrk="1" hangingPunct="1">
              <a:lnSpc>
                <a:spcPct val="150000"/>
              </a:lnSpc>
              <a:spcBef>
                <a:spcPts val="1800"/>
              </a:spcBef>
              <a:buClr>
                <a:srgbClr val="4D4948"/>
              </a:buClr>
              <a:buFont typeface="Wingdings" pitchFamily="2" charset="2"/>
              <a:buNone/>
            </a:pPr>
            <a:r>
              <a:rPr lang="pt-BR" sz="3200" dirty="0" smtClean="0">
                <a:solidFill>
                  <a:schemeClr val="bg2"/>
                </a:solidFill>
              </a:rPr>
              <a:t>Como regra, </a:t>
            </a:r>
            <a:r>
              <a:rPr lang="pt-BR" sz="3200" b="1" dirty="0" smtClean="0">
                <a:solidFill>
                  <a:schemeClr val="bg2"/>
                </a:solidFill>
              </a:rPr>
              <a:t>a fase de habilitação será posterior àquela do julgamento das propostas </a:t>
            </a:r>
            <a:r>
              <a:rPr lang="pt-BR" sz="3200" dirty="0" smtClean="0">
                <a:solidFill>
                  <a:schemeClr val="bg2"/>
                </a:solidFill>
              </a:rPr>
              <a:t>e caberá, no que couber, a aplicação do disposto nos arts. 27 a 33 da  Lei 8.666/1993.</a:t>
            </a:r>
          </a:p>
          <a:p>
            <a:pPr marL="0" indent="0" algn="just" eaLnBrk="1" hangingPunct="1">
              <a:lnSpc>
                <a:spcPts val="3600"/>
              </a:lnSpc>
              <a:spcBef>
                <a:spcPts val="1200"/>
              </a:spcBef>
              <a:buClr>
                <a:srgbClr val="4D4948"/>
              </a:buClr>
              <a:buFont typeface="Wingdings" pitchFamily="2" charset="2"/>
              <a:buNone/>
            </a:pPr>
            <a:endParaRPr lang="pt-BR" dirty="0" smtClean="0">
              <a:solidFill>
                <a:srgbClr val="4D4948"/>
              </a:solidFill>
            </a:endParaRPr>
          </a:p>
          <a:p>
            <a:pPr marL="0" indent="0" algn="just" eaLnBrk="1" hangingPunct="1">
              <a:lnSpc>
                <a:spcPts val="3600"/>
              </a:lnSpc>
              <a:spcBef>
                <a:spcPts val="1200"/>
              </a:spcBef>
              <a:buClr>
                <a:srgbClr val="4D4948"/>
              </a:buClr>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1629440321"/>
      </p:ext>
    </p:extLst>
  </p:cSld>
  <p:clrMapOvr>
    <a:masterClrMapping/>
  </p:clrMapOv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ctr" eaLnBrk="1" hangingPunct="1"/>
            <a:r>
              <a:rPr lang="pt-BR" sz="2800" dirty="0">
                <a:latin typeface="Eras Demi ITC" pitchFamily="34" charset="0"/>
              </a:rPr>
              <a:t>4. RDC </a:t>
            </a:r>
            <a:br>
              <a:rPr lang="pt-BR" sz="2800" dirty="0">
                <a:latin typeface="Eras Demi ITC" pitchFamily="34" charset="0"/>
              </a:rPr>
            </a:br>
            <a:r>
              <a:rPr lang="pt-BR" sz="2800" dirty="0">
                <a:latin typeface="Eras Demi ITC" pitchFamily="34" charset="0"/>
              </a:rPr>
              <a:t>Habilitação (art. 14 da Lei)</a:t>
            </a:r>
            <a:endParaRPr lang="pt-BR" sz="2800" dirty="0" smtClean="0">
              <a:latin typeface="Eras Demi ITC" pitchFamily="34" charset="0"/>
            </a:endParaRPr>
          </a:p>
        </p:txBody>
      </p:sp>
      <p:sp>
        <p:nvSpPr>
          <p:cNvPr id="54275" name="Rectangle 3"/>
          <p:cNvSpPr>
            <a:spLocks noGrp="1" noChangeArrowheads="1"/>
          </p:cNvSpPr>
          <p:nvPr>
            <p:ph type="body" idx="1"/>
          </p:nvPr>
        </p:nvSpPr>
        <p:spPr>
          <a:xfrm>
            <a:off x="357188" y="1073150"/>
            <a:ext cx="8462962" cy="5164138"/>
          </a:xfrm>
        </p:spPr>
        <p:txBody>
          <a:bodyPr/>
          <a:lstStyle/>
          <a:p>
            <a:pPr marL="0" indent="0" algn="just" eaLnBrk="1" hangingPunct="1">
              <a:lnSpc>
                <a:spcPct val="150000"/>
              </a:lnSpc>
              <a:spcBef>
                <a:spcPts val="2400"/>
              </a:spcBef>
              <a:buClr>
                <a:srgbClr val="4D4948"/>
              </a:buClr>
              <a:buFont typeface="Wingdings" pitchFamily="2" charset="2"/>
              <a:buNone/>
            </a:pPr>
            <a:r>
              <a:rPr lang="pt-BR" sz="2600" dirty="0" smtClean="0">
                <a:solidFill>
                  <a:schemeClr val="bg2"/>
                </a:solidFill>
              </a:rPr>
              <a:t>Permitida uma </a:t>
            </a:r>
            <a:r>
              <a:rPr lang="pt-BR" sz="2600" b="1" dirty="0" smtClean="0">
                <a:solidFill>
                  <a:schemeClr val="bg2"/>
                </a:solidFill>
              </a:rPr>
              <a:t>simplificação do procedimento</a:t>
            </a:r>
            <a:r>
              <a:rPr lang="pt-BR" sz="2600" dirty="0" smtClean="0">
                <a:solidFill>
                  <a:schemeClr val="bg2"/>
                </a:solidFill>
              </a:rPr>
              <a:t>, pois, similarmente ao verificado no pregão, a análise dos documentos de habilitação estará limitada ao licitante vencedor.</a:t>
            </a:r>
          </a:p>
          <a:p>
            <a:pPr marL="0" indent="0" algn="just" eaLnBrk="1" hangingPunct="1">
              <a:lnSpc>
                <a:spcPct val="150000"/>
              </a:lnSpc>
              <a:spcBef>
                <a:spcPts val="2400"/>
              </a:spcBef>
              <a:buClr>
                <a:srgbClr val="4D4948"/>
              </a:buClr>
              <a:buFont typeface="Wingdings" pitchFamily="2" charset="2"/>
              <a:buNone/>
            </a:pPr>
            <a:r>
              <a:rPr lang="pt-BR" sz="2600" dirty="0" smtClean="0">
                <a:solidFill>
                  <a:schemeClr val="bg2"/>
                </a:solidFill>
              </a:rPr>
              <a:t>Caberá recurso somente contra a habilitação/inabilitação do licitante vencedor e não de todos os demais licitantes. Assim, também por esse motivo, o procedimento tende a ser mais ágil.</a:t>
            </a:r>
          </a:p>
        </p:txBody>
      </p:sp>
    </p:spTree>
    <p:extLst>
      <p:ext uri="{BB962C8B-B14F-4D97-AF65-F5344CB8AC3E}">
        <p14:creationId xmlns:p14="http://schemas.microsoft.com/office/powerpoint/2010/main" val="522948556"/>
      </p:ext>
    </p:extLst>
  </p:cSld>
  <p:clrMapOvr>
    <a:masterClrMapping/>
  </p:clrMapOvr>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Fase Recursal </a:t>
            </a:r>
          </a:p>
        </p:txBody>
      </p:sp>
      <p:sp>
        <p:nvSpPr>
          <p:cNvPr id="63491" name="Rectangle 3"/>
          <p:cNvSpPr>
            <a:spLocks noGrp="1" noChangeArrowheads="1"/>
          </p:cNvSpPr>
          <p:nvPr>
            <p:ph type="body" idx="1"/>
          </p:nvPr>
        </p:nvSpPr>
        <p:spPr>
          <a:xfrm>
            <a:off x="501650" y="928688"/>
            <a:ext cx="8174038" cy="5453062"/>
          </a:xfrm>
        </p:spPr>
        <p:txBody>
          <a:bodyPr/>
          <a:lstStyle/>
          <a:p>
            <a:pPr marL="0" indent="0" algn="just" eaLnBrk="1" hangingPunct="1">
              <a:lnSpc>
                <a:spcPct val="150000"/>
              </a:lnSpc>
              <a:spcBef>
                <a:spcPts val="2400"/>
              </a:spcBef>
              <a:buClr>
                <a:srgbClr val="4D4948"/>
              </a:buClr>
              <a:buFont typeface="Wingdings" pitchFamily="2" charset="2"/>
              <a:buNone/>
            </a:pPr>
            <a:r>
              <a:rPr lang="pt-BR" sz="2800" dirty="0" smtClean="0">
                <a:solidFill>
                  <a:schemeClr val="bg2"/>
                </a:solidFill>
              </a:rPr>
              <a:t>Salvo no caso de inversão de fases, o procedimento licitatório terá uma </a:t>
            </a:r>
            <a:r>
              <a:rPr lang="pt-BR" sz="2800" b="1" dirty="0" smtClean="0">
                <a:solidFill>
                  <a:schemeClr val="bg2"/>
                </a:solidFill>
              </a:rPr>
              <a:t>fase recursal única</a:t>
            </a:r>
            <a:r>
              <a:rPr lang="pt-BR" sz="2800" dirty="0" smtClean="0">
                <a:solidFill>
                  <a:schemeClr val="bg2"/>
                </a:solidFill>
              </a:rPr>
              <a:t>, que se seguirá à habilitação do licitante vencedor. (art. 27 da Lei)</a:t>
            </a:r>
          </a:p>
          <a:p>
            <a:pPr marL="0" indent="0" algn="just" eaLnBrk="1" hangingPunct="1">
              <a:lnSpc>
                <a:spcPct val="150000"/>
              </a:lnSpc>
              <a:spcBef>
                <a:spcPts val="2400"/>
              </a:spcBef>
              <a:buClr>
                <a:srgbClr val="4D4948"/>
              </a:buClr>
              <a:buFont typeface="Wingdings" pitchFamily="2" charset="2"/>
              <a:buNone/>
            </a:pPr>
            <a:r>
              <a:rPr lang="pt-BR" sz="2800" dirty="0" smtClean="0">
                <a:solidFill>
                  <a:schemeClr val="bg2"/>
                </a:solidFill>
              </a:rPr>
              <a:t>Na fase recursal serão analisados os recursos referentes ao julgamento das propostas ou lances e à habilitação do licitante vencedor. (art. 45 da Lei)</a:t>
            </a:r>
          </a:p>
          <a:p>
            <a:pPr marL="0" indent="0" algn="just" eaLnBrk="1" hangingPunct="1">
              <a:lnSpc>
                <a:spcPts val="3200"/>
              </a:lnSpc>
              <a:spcBef>
                <a:spcPct val="40000"/>
              </a:spcBef>
              <a:buClr>
                <a:srgbClr val="4D4948"/>
              </a:buClr>
              <a:buFont typeface="Wingdings" pitchFamily="2" charset="2"/>
              <a:buNone/>
            </a:pPr>
            <a:endParaRPr lang="pt-BR" sz="2800" dirty="0" smtClean="0">
              <a:solidFill>
                <a:srgbClr val="4D4948"/>
              </a:solidFill>
            </a:endParaRPr>
          </a:p>
          <a:p>
            <a:pPr marL="0" lvl="1" indent="0" algn="just" eaLnBrk="1" hangingPunct="1">
              <a:lnSpc>
                <a:spcPts val="2875"/>
              </a:lnSpc>
              <a:spcBef>
                <a:spcPts val="600"/>
              </a:spcBef>
              <a:buClr>
                <a:srgbClr val="4D4948"/>
              </a:buClr>
              <a:buFont typeface="Wingdings" pitchFamily="2" charset="2"/>
              <a:buNone/>
            </a:pPr>
            <a:endParaRPr lang="pt-BR" dirty="0" smtClean="0"/>
          </a:p>
        </p:txBody>
      </p:sp>
    </p:spTree>
    <p:extLst>
      <p:ext uri="{BB962C8B-B14F-4D97-AF65-F5344CB8AC3E}">
        <p14:creationId xmlns:p14="http://schemas.microsoft.com/office/powerpoint/2010/main" val="211501177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395536" y="836712"/>
            <a:ext cx="8424936" cy="5400600"/>
          </a:xfrm>
        </p:spPr>
        <p:txBody>
          <a:bodyPr/>
          <a:lstStyle/>
          <a:p>
            <a:pPr marL="0" indent="0" algn="just" eaLnBrk="1" hangingPunct="1">
              <a:lnSpc>
                <a:spcPct val="110000"/>
              </a:lnSpc>
              <a:spcBef>
                <a:spcPts val="600"/>
              </a:spcBef>
              <a:buNone/>
            </a:pPr>
            <a:r>
              <a:rPr lang="pt-BR" sz="2500" dirty="0" smtClean="0">
                <a:solidFill>
                  <a:schemeClr val="bg2"/>
                </a:solidFill>
              </a:rPr>
              <a:t>Por fim, outro caso de </a:t>
            </a:r>
            <a:r>
              <a:rPr lang="pt-BR" sz="2500" dirty="0" err="1" smtClean="0">
                <a:solidFill>
                  <a:schemeClr val="bg2"/>
                </a:solidFill>
              </a:rPr>
              <a:t>judicialização</a:t>
            </a:r>
            <a:r>
              <a:rPr lang="pt-BR" sz="2500" dirty="0" smtClean="0">
                <a:solidFill>
                  <a:schemeClr val="bg2"/>
                </a:solidFill>
              </a:rPr>
              <a:t> da política foi a manifestação do STF sobre o </a:t>
            </a:r>
            <a:r>
              <a:rPr lang="pt-BR" sz="2500" u="sng" dirty="0" smtClean="0">
                <a:solidFill>
                  <a:schemeClr val="bg2"/>
                </a:solidFill>
              </a:rPr>
              <a:t>direito de greve do servidor público</a:t>
            </a:r>
            <a:r>
              <a:rPr lang="pt-BR" sz="2500" dirty="0" smtClean="0">
                <a:solidFill>
                  <a:schemeClr val="bg2"/>
                </a:solidFill>
              </a:rPr>
              <a:t>:</a:t>
            </a:r>
          </a:p>
          <a:p>
            <a:pPr marL="0" indent="0" algn="just" eaLnBrk="1" hangingPunct="1">
              <a:lnSpc>
                <a:spcPct val="110000"/>
              </a:lnSpc>
              <a:spcBef>
                <a:spcPts val="600"/>
              </a:spcBef>
              <a:buNone/>
            </a:pPr>
            <a:endParaRPr lang="pt-BR" sz="500" dirty="0" smtClean="0">
              <a:solidFill>
                <a:schemeClr val="bg2"/>
              </a:solidFill>
            </a:endParaRPr>
          </a:p>
          <a:p>
            <a:pPr marL="0" indent="0" algn="just" eaLnBrk="1" hangingPunct="1">
              <a:lnSpc>
                <a:spcPct val="110000"/>
              </a:lnSpc>
              <a:spcBef>
                <a:spcPts val="600"/>
              </a:spcBef>
              <a:buNone/>
            </a:pPr>
            <a:r>
              <a:rPr lang="pt-BR" i="1" dirty="0" smtClean="0">
                <a:solidFill>
                  <a:schemeClr val="bg2"/>
                </a:solidFill>
              </a:rPr>
              <a:t>“EMENTA: MANDADO DE INJUNÇÃO. DIREITO DE GREVE DO SERVIDOR PÚBLICO. ARTIGO 37, VII, DA CONSTITUIÇÃO FEDERAL. NECESSIDADE DE INTEGRAÇÃO LEGISLATIVA. OMISSÃO DO CONGRESSO NACIONAL. 1. Servidor público. Exercício do direito público subjetivo de greve. Necessidade de integralização da norma prevista no artigo 37, VII, da Constituição Federal, mediante edição de lei complementar, para definir os termos e os limites do exercício do direito de greve no serviço público. Precedentes.   (...)</a:t>
            </a:r>
            <a:r>
              <a:rPr lang="pt-BR" dirty="0" smtClean="0">
                <a:solidFill>
                  <a:schemeClr val="bg2"/>
                </a:solidFill>
              </a:rPr>
              <a:t> </a:t>
            </a:r>
          </a:p>
          <a:p>
            <a:pPr marL="0" indent="0" algn="just" eaLnBrk="1" hangingPunct="1">
              <a:lnSpc>
                <a:spcPct val="110000"/>
              </a:lnSpc>
              <a:spcBef>
                <a:spcPts val="600"/>
              </a:spcBef>
              <a:buNone/>
            </a:pPr>
            <a:endParaRPr lang="pt-BR" i="1" dirty="0" smtClean="0">
              <a:solidFill>
                <a:schemeClr val="bg2"/>
              </a:solidFill>
            </a:endParaRPr>
          </a:p>
          <a:p>
            <a:pPr marL="0" indent="0" algn="just" eaLnBrk="1" hangingPunct="1">
              <a:lnSpc>
                <a:spcPct val="130000"/>
              </a:lnSpc>
              <a:spcBef>
                <a:spcPts val="600"/>
              </a:spcBef>
              <a:buNone/>
            </a:pPr>
            <a:endParaRPr lang="pt-BR" sz="2700" dirty="0" smtClean="0">
              <a:solidFill>
                <a:schemeClr val="bg2"/>
              </a:solidFill>
            </a:endParaRPr>
          </a:p>
        </p:txBody>
      </p:sp>
    </p:spTree>
    <p:extLst>
      <p:ext uri="{BB962C8B-B14F-4D97-AF65-F5344CB8AC3E}">
        <p14:creationId xmlns:p14="http://schemas.microsoft.com/office/powerpoint/2010/main" val="1445466640"/>
      </p:ext>
    </p:extLst>
  </p:cSld>
  <p:clrMapOvr>
    <a:masterClrMapping/>
  </p:clrMapOv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Remuneração Variável</a:t>
            </a:r>
          </a:p>
        </p:txBody>
      </p:sp>
      <p:sp>
        <p:nvSpPr>
          <p:cNvPr id="67587" name="Rectangle 3"/>
          <p:cNvSpPr>
            <a:spLocks noGrp="1" noChangeArrowheads="1"/>
          </p:cNvSpPr>
          <p:nvPr>
            <p:ph type="body" idx="1"/>
          </p:nvPr>
        </p:nvSpPr>
        <p:spPr>
          <a:xfrm>
            <a:off x="449263" y="1052513"/>
            <a:ext cx="8226425" cy="5113337"/>
          </a:xfrm>
        </p:spPr>
        <p:txBody>
          <a:bodyPr/>
          <a:lstStyle/>
          <a:p>
            <a:pPr marL="0" indent="0" algn="just" eaLnBrk="1" hangingPunct="1">
              <a:lnSpc>
                <a:spcPct val="150000"/>
              </a:lnSpc>
              <a:spcBef>
                <a:spcPts val="1800"/>
              </a:spcBef>
              <a:buClr>
                <a:srgbClr val="4D4948"/>
              </a:buClr>
              <a:buFont typeface="Wingdings" pitchFamily="2" charset="2"/>
              <a:buNone/>
            </a:pPr>
            <a:r>
              <a:rPr lang="pt-BR" sz="2600" dirty="0" smtClean="0">
                <a:solidFill>
                  <a:schemeClr val="bg2"/>
                </a:solidFill>
              </a:rPr>
              <a:t>Prevista a possibilidade de estabelecimento de remuneração variável </a:t>
            </a:r>
            <a:r>
              <a:rPr lang="pt-BR" sz="2600" b="1" dirty="0" smtClean="0">
                <a:solidFill>
                  <a:schemeClr val="bg2"/>
                </a:solidFill>
              </a:rPr>
              <a:t>vinculada ao desempenho da contratada</a:t>
            </a:r>
            <a:r>
              <a:rPr lang="pt-BR" sz="2600" dirty="0" smtClean="0">
                <a:solidFill>
                  <a:schemeClr val="bg2"/>
                </a:solidFill>
              </a:rPr>
              <a:t>, ao valor a ser pago e ao benefício a ser gerado para a administração pública. </a:t>
            </a:r>
          </a:p>
          <a:p>
            <a:pPr marL="0" indent="0" algn="just" eaLnBrk="1" hangingPunct="1">
              <a:lnSpc>
                <a:spcPct val="150000"/>
              </a:lnSpc>
              <a:spcBef>
                <a:spcPts val="1800"/>
              </a:spcBef>
              <a:buClr>
                <a:srgbClr val="4D4948"/>
              </a:buClr>
              <a:buFont typeface="Wingdings" pitchFamily="2" charset="2"/>
              <a:buNone/>
            </a:pPr>
            <a:r>
              <a:rPr lang="pt-BR" sz="2600" dirty="0" smtClean="0">
                <a:solidFill>
                  <a:schemeClr val="bg2"/>
                </a:solidFill>
              </a:rPr>
              <a:t>Assim, por exemplo, uma empresa que adiante a execução das obras em relação ao cronograma contratado poderá ser premiada com vantagens financeiras.</a:t>
            </a:r>
          </a:p>
          <a:p>
            <a:pPr marL="0" indent="0" algn="just" eaLnBrk="1" hangingPunct="1">
              <a:lnSpc>
                <a:spcPts val="3200"/>
              </a:lnSpc>
              <a:spcBef>
                <a:spcPts val="600"/>
              </a:spcBef>
              <a:buClr>
                <a:srgbClr val="4D4948"/>
              </a:buClr>
              <a:buFont typeface="Wingdings" pitchFamily="2" charset="2"/>
              <a:buNone/>
            </a:pPr>
            <a:endParaRPr lang="pt-BR" dirty="0" smtClean="0">
              <a:solidFill>
                <a:srgbClr val="4D4948"/>
              </a:solidFill>
            </a:endParaRPr>
          </a:p>
          <a:p>
            <a:pPr marL="0" indent="0" algn="just" eaLnBrk="1" hangingPunct="1">
              <a:lnSpc>
                <a:spcPts val="3200"/>
              </a:lnSpc>
              <a:spcBef>
                <a:spcPts val="600"/>
              </a:spcBef>
              <a:buClr>
                <a:srgbClr val="4D4948"/>
              </a:buClr>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191629596"/>
      </p:ext>
    </p:extLst>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ítulo 1"/>
          <p:cNvSpPr>
            <a:spLocks noGrp="1"/>
          </p:cNvSpPr>
          <p:nvPr>
            <p:ph type="title"/>
          </p:nvPr>
        </p:nvSpPr>
        <p:spPr/>
        <p:txBody>
          <a:bodyPr/>
          <a:lstStyle/>
          <a:p>
            <a:pPr algn="ctr"/>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Remuneração Variável</a:t>
            </a:r>
            <a:endParaRPr lang="pt-BR" sz="2800" dirty="0" smtClean="0"/>
          </a:p>
        </p:txBody>
      </p:sp>
      <p:sp>
        <p:nvSpPr>
          <p:cNvPr id="68611" name="Espaço Reservado para Conteúdo 2"/>
          <p:cNvSpPr>
            <a:spLocks noGrp="1"/>
          </p:cNvSpPr>
          <p:nvPr>
            <p:ph idx="1"/>
          </p:nvPr>
        </p:nvSpPr>
        <p:spPr>
          <a:xfrm>
            <a:off x="525463" y="1435100"/>
            <a:ext cx="8078787" cy="4010025"/>
          </a:xfrm>
        </p:spPr>
        <p:txBody>
          <a:bodyPr/>
          <a:lstStyle/>
          <a:p>
            <a:pPr marL="0" indent="0" algn="just" eaLnBrk="1" hangingPunct="1">
              <a:lnSpc>
                <a:spcPct val="150000"/>
              </a:lnSpc>
              <a:spcBef>
                <a:spcPts val="1800"/>
              </a:spcBef>
              <a:buClr>
                <a:srgbClr val="4D4948"/>
              </a:buClr>
              <a:buFont typeface="Wingdings" pitchFamily="2" charset="2"/>
              <a:buNone/>
            </a:pPr>
            <a:r>
              <a:rPr lang="pt-BR" sz="2800" dirty="0" smtClean="0">
                <a:solidFill>
                  <a:schemeClr val="bg2"/>
                </a:solidFill>
              </a:rPr>
              <a:t>O valor da remuneração variável deverá ser </a:t>
            </a:r>
            <a:r>
              <a:rPr lang="pt-BR" sz="2800" b="1" dirty="0" smtClean="0">
                <a:solidFill>
                  <a:schemeClr val="bg2"/>
                </a:solidFill>
              </a:rPr>
              <a:t>proporcional ao benefício a ser gerado para a administração pública</a:t>
            </a:r>
            <a:r>
              <a:rPr lang="pt-BR" sz="2800" dirty="0" smtClean="0">
                <a:solidFill>
                  <a:schemeClr val="bg2"/>
                </a:solidFill>
              </a:rPr>
              <a:t>.</a:t>
            </a:r>
          </a:p>
          <a:p>
            <a:pPr marL="0" indent="0" algn="just" eaLnBrk="1" hangingPunct="1">
              <a:lnSpc>
                <a:spcPct val="150000"/>
              </a:lnSpc>
              <a:spcBef>
                <a:spcPts val="1800"/>
              </a:spcBef>
              <a:buClr>
                <a:srgbClr val="4D4948"/>
              </a:buClr>
              <a:buFont typeface="Wingdings" pitchFamily="2" charset="2"/>
              <a:buNone/>
            </a:pPr>
            <a:r>
              <a:rPr lang="pt-BR" sz="2800" dirty="0" smtClean="0">
                <a:solidFill>
                  <a:schemeClr val="bg2"/>
                </a:solidFill>
              </a:rPr>
              <a:t>Eventuais ganhos provenientes de ações da administração pública não serão considerados no cômputo do desempenho do contratado.</a:t>
            </a:r>
          </a:p>
        </p:txBody>
      </p:sp>
    </p:spTree>
    <p:extLst>
      <p:ext uri="{BB962C8B-B14F-4D97-AF65-F5344CB8AC3E}">
        <p14:creationId xmlns:p14="http://schemas.microsoft.com/office/powerpoint/2010/main" val="3230058360"/>
      </p:ext>
    </p:extLst>
  </p:cSld>
  <p:clrMapOvr>
    <a:masterClrMapping/>
  </p:clrMapOvr>
  <p:transition/>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Contratação Simultânea do mesmo Objeto</a:t>
            </a:r>
          </a:p>
        </p:txBody>
      </p:sp>
      <p:sp>
        <p:nvSpPr>
          <p:cNvPr id="151555" name="Rectangle 3"/>
          <p:cNvSpPr>
            <a:spLocks noGrp="1" noChangeArrowheads="1"/>
          </p:cNvSpPr>
          <p:nvPr>
            <p:ph type="body" idx="1"/>
          </p:nvPr>
        </p:nvSpPr>
        <p:spPr>
          <a:xfrm>
            <a:off x="376238" y="981075"/>
            <a:ext cx="8516937" cy="5183188"/>
          </a:xfrm>
        </p:spPr>
        <p:txBody>
          <a:bodyPr/>
          <a:lstStyle/>
          <a:p>
            <a:pPr marL="0" indent="17463" algn="just">
              <a:lnSpc>
                <a:spcPct val="150000"/>
              </a:lnSpc>
              <a:spcBef>
                <a:spcPts val="2400"/>
              </a:spcBef>
              <a:spcAft>
                <a:spcPts val="600"/>
              </a:spcAft>
              <a:buFont typeface="Wingdings" pitchFamily="2" charset="2"/>
              <a:buNone/>
              <a:defRPr/>
            </a:pPr>
            <a:r>
              <a:rPr lang="pt-BR" sz="2600" dirty="0" smtClean="0">
                <a:solidFill>
                  <a:schemeClr val="bg2"/>
                </a:solidFill>
              </a:rPr>
              <a:t>Possibilidade de contratação de mais de uma empresa ou instituição para executar o mesmo objeto, quando houver a possibilidade de execução de forma concorrente e simultânea por mais de um contratado.</a:t>
            </a:r>
          </a:p>
          <a:p>
            <a:pPr marL="0" indent="17463" algn="just">
              <a:lnSpc>
                <a:spcPct val="150000"/>
              </a:lnSpc>
              <a:spcBef>
                <a:spcPts val="2400"/>
              </a:spcBef>
              <a:spcAft>
                <a:spcPts val="600"/>
              </a:spcAft>
              <a:buFont typeface="Wingdings" pitchFamily="2" charset="2"/>
              <a:buNone/>
              <a:defRPr/>
            </a:pPr>
            <a:r>
              <a:rPr lang="pt-BR" sz="2600" dirty="0" smtClean="0">
                <a:solidFill>
                  <a:schemeClr val="bg2"/>
                </a:solidFill>
              </a:rPr>
              <a:t>Exemplo disso seria a contratação de mais de uma empresa de serviços de telefonia de longa distância, de modo a permitir a utilização do serviço mais vantajoso em determinada data/horário. </a:t>
            </a:r>
          </a:p>
          <a:p>
            <a:pPr marL="0" indent="0" algn="just" eaLnBrk="1" hangingPunct="1">
              <a:lnSpc>
                <a:spcPct val="110000"/>
              </a:lnSpc>
              <a:spcBef>
                <a:spcPct val="40000"/>
              </a:spcBef>
              <a:buFont typeface="Wingdings" pitchFamily="2" charset="2"/>
              <a:buNone/>
              <a:defRPr/>
            </a:pPr>
            <a:endParaRPr lang="pt-BR" sz="2200" dirty="0" smtClean="0">
              <a:solidFill>
                <a:srgbClr val="4D4948"/>
              </a:solidFill>
            </a:endParaRPr>
          </a:p>
        </p:txBody>
      </p:sp>
    </p:spTree>
    <p:extLst>
      <p:ext uri="{BB962C8B-B14F-4D97-AF65-F5344CB8AC3E}">
        <p14:creationId xmlns:p14="http://schemas.microsoft.com/office/powerpoint/2010/main" val="3959671708"/>
      </p:ext>
    </p:extLst>
  </p:cSld>
  <p:clrMapOvr>
    <a:masterClrMapping/>
  </p:clrMapOv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1143000" y="0"/>
            <a:ext cx="7696200" cy="820738"/>
          </a:xfrm>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Contrato de Eficiência</a:t>
            </a:r>
          </a:p>
        </p:txBody>
      </p:sp>
      <p:sp>
        <p:nvSpPr>
          <p:cNvPr id="73731" name="Rectangle 3"/>
          <p:cNvSpPr>
            <a:spLocks noGrp="1" noChangeArrowheads="1"/>
          </p:cNvSpPr>
          <p:nvPr>
            <p:ph type="body" idx="1"/>
          </p:nvPr>
        </p:nvSpPr>
        <p:spPr>
          <a:xfrm>
            <a:off x="430213" y="692150"/>
            <a:ext cx="8389937" cy="5832475"/>
          </a:xfrm>
        </p:spPr>
        <p:txBody>
          <a:bodyPr/>
          <a:lstStyle/>
          <a:p>
            <a:pPr marL="0" indent="17463" algn="just">
              <a:lnSpc>
                <a:spcPct val="150000"/>
              </a:lnSpc>
              <a:spcBef>
                <a:spcPts val="1800"/>
              </a:spcBef>
              <a:buFont typeface="Wingdings" pitchFamily="2" charset="2"/>
              <a:buNone/>
            </a:pPr>
            <a:r>
              <a:rPr lang="pt-BR" dirty="0" smtClean="0">
                <a:solidFill>
                  <a:schemeClr val="bg2"/>
                </a:solidFill>
              </a:rPr>
              <a:t>Terá por objeto a prestação de serviços, que pode incluir a realização de obras e o fornecimento de bens, com o objetivo de proporcionar economia ao contratante, na forma de redução de despesas correntes, sendo o contratado remunerado com base em percentual da economia gerada. (art. 23 da Lei)</a:t>
            </a:r>
          </a:p>
          <a:p>
            <a:pPr marL="0" indent="17463" algn="just">
              <a:lnSpc>
                <a:spcPct val="150000"/>
              </a:lnSpc>
              <a:spcBef>
                <a:spcPts val="1800"/>
              </a:spcBef>
              <a:buFont typeface="Wingdings" pitchFamily="2" charset="2"/>
              <a:buNone/>
            </a:pPr>
            <a:r>
              <a:rPr lang="pt-BR" dirty="0" smtClean="0">
                <a:solidFill>
                  <a:schemeClr val="bg2"/>
                </a:solidFill>
              </a:rPr>
              <a:t>Trata-se de </a:t>
            </a:r>
            <a:r>
              <a:rPr lang="pt-BR" b="1" dirty="0" smtClean="0">
                <a:solidFill>
                  <a:schemeClr val="bg2"/>
                </a:solidFill>
              </a:rPr>
              <a:t>contrato de risco em que o contratado assume a responsabilidade pela redução de determinada despesa corrente da Administração </a:t>
            </a:r>
            <a:r>
              <a:rPr lang="pt-BR" dirty="0" smtClean="0">
                <a:solidFill>
                  <a:schemeClr val="bg2"/>
                </a:solidFill>
              </a:rPr>
              <a:t>como, por exemplo, energia elétrica. </a:t>
            </a:r>
          </a:p>
          <a:p>
            <a:pPr marL="0" indent="17463" algn="just">
              <a:buFont typeface="Wingdings" pitchFamily="2" charset="2"/>
              <a:buNone/>
            </a:pPr>
            <a:endParaRPr lang="pt-BR" dirty="0" smtClean="0">
              <a:solidFill>
                <a:srgbClr val="4D4948"/>
              </a:solidFill>
            </a:endParaRPr>
          </a:p>
          <a:p>
            <a:pPr marL="0" indent="17463" algn="just">
              <a:buFont typeface="Wingdings" pitchFamily="2" charset="2"/>
              <a:buNone/>
            </a:pPr>
            <a:endParaRPr lang="pt-BR" dirty="0" smtClean="0">
              <a:solidFill>
                <a:srgbClr val="4D4948"/>
              </a:solidFill>
            </a:endParaRPr>
          </a:p>
          <a:p>
            <a:pPr marL="0" indent="17463" algn="just">
              <a:buFont typeface="Wingdings" pitchFamily="2" charset="2"/>
              <a:buNone/>
            </a:pPr>
            <a:endParaRPr lang="pt-BR" dirty="0" smtClean="0">
              <a:solidFill>
                <a:srgbClr val="4D4948"/>
              </a:solidFill>
            </a:endParaRPr>
          </a:p>
          <a:p>
            <a:pPr marL="0" indent="17463" algn="just">
              <a:buFont typeface="Wingdings" pitchFamily="2" charset="2"/>
              <a:buNone/>
            </a:pPr>
            <a:r>
              <a:rPr lang="pt-BR" dirty="0" smtClean="0">
                <a:solidFill>
                  <a:srgbClr val="4D4948"/>
                </a:solidFill>
              </a:rPr>
              <a:t> </a:t>
            </a:r>
            <a:endParaRPr lang="pt-BR" dirty="0" smtClean="0">
              <a:solidFill>
                <a:schemeClr val="bg2"/>
              </a:solidFill>
            </a:endParaRPr>
          </a:p>
        </p:txBody>
      </p:sp>
    </p:spTree>
    <p:extLst>
      <p:ext uri="{BB962C8B-B14F-4D97-AF65-F5344CB8AC3E}">
        <p14:creationId xmlns:p14="http://schemas.microsoft.com/office/powerpoint/2010/main" val="2013869794"/>
      </p:ext>
    </p:extLst>
  </p:cSld>
  <p:clrMapOvr>
    <a:masterClrMapping/>
  </p:clrMapOvr>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143000" y="0"/>
            <a:ext cx="7696200" cy="820738"/>
          </a:xfrm>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Contrato de Eficiência</a:t>
            </a:r>
            <a:endParaRPr lang="pt-BR" sz="2800" dirty="0" smtClean="0">
              <a:latin typeface="Eras Demi ITC" pitchFamily="34" charset="0"/>
            </a:endParaRPr>
          </a:p>
        </p:txBody>
      </p:sp>
      <p:sp>
        <p:nvSpPr>
          <p:cNvPr id="74755" name="Rectangle 3"/>
          <p:cNvSpPr>
            <a:spLocks noGrp="1" noChangeArrowheads="1"/>
          </p:cNvSpPr>
          <p:nvPr>
            <p:ph type="body" idx="1"/>
          </p:nvPr>
        </p:nvSpPr>
        <p:spPr>
          <a:xfrm>
            <a:off x="468313" y="908050"/>
            <a:ext cx="8245475" cy="5402263"/>
          </a:xfrm>
        </p:spPr>
        <p:txBody>
          <a:bodyPr/>
          <a:lstStyle/>
          <a:p>
            <a:pPr marL="0" indent="17463" algn="just">
              <a:lnSpc>
                <a:spcPct val="150000"/>
              </a:lnSpc>
              <a:spcBef>
                <a:spcPts val="1800"/>
              </a:spcBef>
              <a:buFont typeface="Wingdings" pitchFamily="2" charset="2"/>
              <a:buNone/>
            </a:pPr>
            <a:r>
              <a:rPr lang="pt-BR" sz="2500" dirty="0" smtClean="0">
                <a:solidFill>
                  <a:schemeClr val="bg2"/>
                </a:solidFill>
              </a:rPr>
              <a:t>O instrumento convocatório deverá prever parâmetros objetivos de mensuração da economia gerada com a execução do contrato, que servirá de base de cálculo da remuneração devida ao contratado. </a:t>
            </a:r>
          </a:p>
          <a:p>
            <a:pPr marL="0" indent="17463" algn="just">
              <a:lnSpc>
                <a:spcPct val="150000"/>
              </a:lnSpc>
              <a:spcBef>
                <a:spcPts val="1800"/>
              </a:spcBef>
              <a:buFont typeface="Wingdings" pitchFamily="2" charset="2"/>
              <a:buNone/>
            </a:pPr>
            <a:r>
              <a:rPr lang="pt-BR" sz="2500" dirty="0" smtClean="0">
                <a:solidFill>
                  <a:schemeClr val="bg2"/>
                </a:solidFill>
              </a:rPr>
              <a:t>Para efeito de julgamento da proposta, o retorno econômico é o resultado da economia que se estima gerar com a execução da proposta de trabalho, deduzida a proposta de preço. (§§ 3º e 4º do art. 36 do Decreto)</a:t>
            </a:r>
          </a:p>
          <a:p>
            <a:pPr marL="0" indent="17463" algn="just">
              <a:buFont typeface="Wingdings" pitchFamily="2" charset="2"/>
              <a:buNone/>
            </a:pPr>
            <a:endParaRPr lang="pt-BR" dirty="0" smtClean="0">
              <a:solidFill>
                <a:srgbClr val="4D4948"/>
              </a:solidFill>
            </a:endParaRPr>
          </a:p>
          <a:p>
            <a:pPr marL="0" indent="17463" algn="just">
              <a:buFont typeface="Wingdings" pitchFamily="2" charset="2"/>
              <a:buNone/>
            </a:pPr>
            <a:r>
              <a:rPr lang="pt-BR" dirty="0" smtClean="0">
                <a:solidFill>
                  <a:srgbClr val="4D4948"/>
                </a:solidFill>
              </a:rPr>
              <a:t> </a:t>
            </a:r>
            <a:endParaRPr lang="pt-BR" dirty="0" smtClean="0">
              <a:solidFill>
                <a:schemeClr val="bg2"/>
              </a:solidFill>
            </a:endParaRPr>
          </a:p>
        </p:txBody>
      </p:sp>
    </p:spTree>
    <p:extLst>
      <p:ext uri="{BB962C8B-B14F-4D97-AF65-F5344CB8AC3E}">
        <p14:creationId xmlns:p14="http://schemas.microsoft.com/office/powerpoint/2010/main" val="1659886939"/>
      </p:ext>
    </p:extLst>
  </p:cSld>
  <p:clrMapOvr>
    <a:masterClrMapping/>
  </p:clrMapOvr>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1116013" y="0"/>
            <a:ext cx="7956550" cy="820738"/>
          </a:xfrm>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Obras e serviços de engenharia</a:t>
            </a:r>
            <a:endParaRPr lang="pt-BR" sz="2800" dirty="0" smtClean="0">
              <a:solidFill>
                <a:schemeClr val="bg1"/>
              </a:solidFill>
              <a:latin typeface="Eras Demi ITC" pitchFamily="34" charset="0"/>
            </a:endParaRPr>
          </a:p>
        </p:txBody>
      </p:sp>
      <p:sp>
        <p:nvSpPr>
          <p:cNvPr id="147459" name="Rectangle 3"/>
          <p:cNvSpPr>
            <a:spLocks noGrp="1" noChangeArrowheads="1"/>
          </p:cNvSpPr>
          <p:nvPr>
            <p:ph type="body" idx="1"/>
          </p:nvPr>
        </p:nvSpPr>
        <p:spPr>
          <a:xfrm>
            <a:off x="539750" y="836613"/>
            <a:ext cx="8280722" cy="5538787"/>
          </a:xfrm>
        </p:spPr>
        <p:txBody>
          <a:bodyPr/>
          <a:lstStyle/>
          <a:p>
            <a:pPr marL="0" lvl="8" indent="0" algn="just">
              <a:lnSpc>
                <a:spcPct val="140000"/>
              </a:lnSpc>
              <a:spcBef>
                <a:spcPct val="25000"/>
              </a:spcBef>
              <a:spcAft>
                <a:spcPct val="20000"/>
              </a:spcAft>
              <a:buClr>
                <a:schemeClr val="bg2"/>
              </a:buClr>
              <a:buSzPct val="55000"/>
              <a:buFontTx/>
              <a:buNone/>
              <a:defRPr/>
            </a:pPr>
            <a:endParaRPr lang="pt-BR" sz="2800" dirty="0" smtClean="0">
              <a:solidFill>
                <a:schemeClr val="bg2"/>
              </a:solidFill>
            </a:endParaRPr>
          </a:p>
          <a:p>
            <a:pPr marL="0" lvl="8" indent="0" algn="just">
              <a:lnSpc>
                <a:spcPct val="140000"/>
              </a:lnSpc>
              <a:spcBef>
                <a:spcPct val="25000"/>
              </a:spcBef>
              <a:spcAft>
                <a:spcPct val="20000"/>
              </a:spcAft>
              <a:buClr>
                <a:schemeClr val="bg2"/>
              </a:buClr>
              <a:buSzPct val="55000"/>
              <a:buFontTx/>
              <a:buNone/>
              <a:defRPr/>
            </a:pPr>
            <a:r>
              <a:rPr lang="pt-BR" sz="2800" dirty="0" smtClean="0">
                <a:solidFill>
                  <a:schemeClr val="bg2"/>
                </a:solidFill>
              </a:rPr>
              <a:t>De acordo com a tendência de foco nos resultados da contratação, é estabelecida a </a:t>
            </a:r>
            <a:r>
              <a:rPr lang="pt-BR" sz="2800" b="1" dirty="0" smtClean="0">
                <a:solidFill>
                  <a:schemeClr val="bg2"/>
                </a:solidFill>
              </a:rPr>
              <a:t>preferência pelos regimes de contratação por preço global, empreitada integral ou contratação integrada.</a:t>
            </a:r>
            <a:r>
              <a:rPr lang="pt-BR" sz="2800" dirty="0" smtClean="0">
                <a:solidFill>
                  <a:schemeClr val="bg2"/>
                </a:solidFill>
              </a:rPr>
              <a:t> </a:t>
            </a:r>
          </a:p>
          <a:p>
            <a:pPr marL="0" lvl="8" indent="0" algn="just">
              <a:lnSpc>
                <a:spcPct val="140000"/>
              </a:lnSpc>
              <a:spcBef>
                <a:spcPct val="25000"/>
              </a:spcBef>
              <a:spcAft>
                <a:spcPct val="20000"/>
              </a:spcAft>
              <a:buClr>
                <a:schemeClr val="bg2"/>
              </a:buClr>
              <a:buSzPct val="55000"/>
              <a:buFontTx/>
              <a:buNone/>
              <a:defRPr/>
            </a:pPr>
            <a:r>
              <a:rPr lang="pt-BR" sz="2800" dirty="0" smtClean="0">
                <a:solidFill>
                  <a:schemeClr val="bg2"/>
                </a:solidFill>
              </a:rPr>
              <a:t>Deverá ser justificada uma eventual contratação por preço unitário, que é excepcional.</a:t>
            </a:r>
          </a:p>
          <a:p>
            <a:pPr marL="0" indent="0" algn="just" eaLnBrk="1" hangingPunct="1">
              <a:lnSpc>
                <a:spcPct val="170000"/>
              </a:lnSpc>
              <a:spcBef>
                <a:spcPts val="600"/>
              </a:spcBef>
              <a:buFont typeface="Wingdings" pitchFamily="2" charset="2"/>
              <a:buNone/>
            </a:pPr>
            <a:endParaRPr lang="pt-BR" dirty="0" smtClean="0">
              <a:solidFill>
                <a:srgbClr val="4D4948"/>
              </a:solidFill>
            </a:endParaRPr>
          </a:p>
          <a:p>
            <a:pPr marL="0" indent="0" algn="just" eaLnBrk="1" hangingPunct="1">
              <a:lnSpc>
                <a:spcPct val="170000"/>
              </a:lnSpc>
              <a:spcBef>
                <a:spcPts val="600"/>
              </a:spcBef>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2062996366"/>
      </p:ext>
    </p:extLst>
  </p:cSld>
  <p:clrMapOvr>
    <a:masterClrMapping/>
  </p:clrMapOvr>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1116013" y="0"/>
            <a:ext cx="7956550" cy="820738"/>
          </a:xfrm>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Regime </a:t>
            </a:r>
            <a:r>
              <a:rPr lang="pt-BR" sz="2800" dirty="0" smtClean="0">
                <a:latin typeface="Eras Demi ITC" pitchFamily="34" charset="0"/>
              </a:rPr>
              <a:t>de  Contratação Integrada</a:t>
            </a:r>
            <a:endParaRPr lang="pt-BR" sz="2800" dirty="0" smtClean="0">
              <a:solidFill>
                <a:schemeClr val="bg1"/>
              </a:solidFill>
              <a:latin typeface="Eras Demi ITC" pitchFamily="34" charset="0"/>
            </a:endParaRPr>
          </a:p>
        </p:txBody>
      </p:sp>
      <p:sp>
        <p:nvSpPr>
          <p:cNvPr id="147459" name="Rectangle 3"/>
          <p:cNvSpPr>
            <a:spLocks noGrp="1" noChangeArrowheads="1"/>
          </p:cNvSpPr>
          <p:nvPr>
            <p:ph type="body" idx="1"/>
          </p:nvPr>
        </p:nvSpPr>
        <p:spPr>
          <a:xfrm>
            <a:off x="539750" y="836613"/>
            <a:ext cx="8280722" cy="5538787"/>
          </a:xfrm>
        </p:spPr>
        <p:txBody>
          <a:bodyPr/>
          <a:lstStyle/>
          <a:p>
            <a:pPr marL="0" indent="0" algn="just" eaLnBrk="1" hangingPunct="1">
              <a:lnSpc>
                <a:spcPct val="170000"/>
              </a:lnSpc>
              <a:spcBef>
                <a:spcPts val="600"/>
              </a:spcBef>
              <a:buFont typeface="Wingdings" pitchFamily="2" charset="2"/>
              <a:buNone/>
            </a:pPr>
            <a:r>
              <a:rPr lang="pt-BR" sz="2800" dirty="0" smtClean="0">
                <a:solidFill>
                  <a:schemeClr val="bg2"/>
                </a:solidFill>
              </a:rPr>
              <a:t>Instituído o regime denominado </a:t>
            </a:r>
            <a:r>
              <a:rPr lang="pt-BR" sz="2800" b="1" dirty="0" smtClean="0">
                <a:solidFill>
                  <a:schemeClr val="bg2"/>
                </a:solidFill>
              </a:rPr>
              <a:t>contratação integrada,</a:t>
            </a:r>
            <a:r>
              <a:rPr lang="pt-BR" sz="2800" dirty="0" smtClean="0">
                <a:solidFill>
                  <a:schemeClr val="bg2"/>
                </a:solidFill>
              </a:rPr>
              <a:t> o qual compreende (art. 9º da Lei n° 12.462/2011):</a:t>
            </a:r>
          </a:p>
          <a:p>
            <a:pPr marL="457200" lvl="1" indent="-457200" algn="just" eaLnBrk="1" hangingPunct="1">
              <a:lnSpc>
                <a:spcPct val="130000"/>
              </a:lnSpc>
              <a:spcBef>
                <a:spcPts val="600"/>
              </a:spcBef>
              <a:buFont typeface="Wingdings" pitchFamily="2" charset="2"/>
              <a:buChar char="Ø"/>
            </a:pPr>
            <a:r>
              <a:rPr lang="pt-BR" sz="2600" dirty="0" smtClean="0">
                <a:solidFill>
                  <a:schemeClr val="bg2"/>
                </a:solidFill>
              </a:rPr>
              <a:t>a elaboração ou o desenvolvimento de projeto básico e executivo;</a:t>
            </a:r>
          </a:p>
          <a:p>
            <a:pPr marL="457200" lvl="1" indent="-457200" algn="just" eaLnBrk="1" hangingPunct="1">
              <a:lnSpc>
                <a:spcPct val="130000"/>
              </a:lnSpc>
              <a:spcBef>
                <a:spcPts val="600"/>
              </a:spcBef>
              <a:buFont typeface="Wingdings" pitchFamily="2" charset="2"/>
              <a:buChar char="Ø"/>
            </a:pPr>
            <a:r>
              <a:rPr lang="pt-BR" sz="2600" dirty="0" smtClean="0">
                <a:solidFill>
                  <a:schemeClr val="bg2"/>
                </a:solidFill>
              </a:rPr>
              <a:t>a execução de obras e serviços de engenharia, montagem, testes, pré-operação; e</a:t>
            </a:r>
          </a:p>
          <a:p>
            <a:pPr marL="457200" lvl="1" indent="-457200" algn="just" eaLnBrk="1" hangingPunct="1">
              <a:lnSpc>
                <a:spcPct val="130000"/>
              </a:lnSpc>
              <a:spcBef>
                <a:spcPts val="600"/>
              </a:spcBef>
              <a:buFont typeface="Wingdings" pitchFamily="2" charset="2"/>
              <a:buChar char="Ø"/>
            </a:pPr>
            <a:r>
              <a:rPr lang="pt-BR" sz="2600" dirty="0" smtClean="0">
                <a:solidFill>
                  <a:schemeClr val="bg2"/>
                </a:solidFill>
              </a:rPr>
              <a:t>todas as demais operações necessárias e suficientes para a entrega final do objeto.</a:t>
            </a:r>
          </a:p>
          <a:p>
            <a:pPr marL="0" indent="0" algn="just" eaLnBrk="1" hangingPunct="1">
              <a:lnSpc>
                <a:spcPct val="170000"/>
              </a:lnSpc>
              <a:spcBef>
                <a:spcPts val="600"/>
              </a:spcBef>
              <a:buFont typeface="Wingdings" pitchFamily="2" charset="2"/>
              <a:buNone/>
            </a:pPr>
            <a:endParaRPr lang="pt-BR" dirty="0" smtClean="0">
              <a:solidFill>
                <a:srgbClr val="4D4948"/>
              </a:solidFill>
            </a:endParaRPr>
          </a:p>
          <a:p>
            <a:pPr marL="0" indent="0" algn="just" eaLnBrk="1" hangingPunct="1">
              <a:lnSpc>
                <a:spcPct val="170000"/>
              </a:lnSpc>
              <a:spcBef>
                <a:spcPts val="600"/>
              </a:spcBef>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3748070437"/>
      </p:ext>
    </p:extLst>
  </p:cSld>
  <p:clrMapOvr>
    <a:masterClrMapping/>
  </p:clrMapOvr>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1116013" y="0"/>
            <a:ext cx="7956550" cy="820738"/>
          </a:xfrm>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Regime de  Contratação Integrada</a:t>
            </a:r>
            <a:endParaRPr lang="pt-BR" sz="2800" dirty="0" smtClean="0">
              <a:solidFill>
                <a:schemeClr val="bg1"/>
              </a:solidFill>
              <a:latin typeface="Eras Demi ITC" pitchFamily="34" charset="0"/>
            </a:endParaRPr>
          </a:p>
        </p:txBody>
      </p:sp>
      <p:sp>
        <p:nvSpPr>
          <p:cNvPr id="156675" name="Rectangle 3"/>
          <p:cNvSpPr>
            <a:spLocks noGrp="1" noChangeArrowheads="1"/>
          </p:cNvSpPr>
          <p:nvPr>
            <p:ph type="body" idx="1"/>
          </p:nvPr>
        </p:nvSpPr>
        <p:spPr>
          <a:xfrm>
            <a:off x="449263" y="1268413"/>
            <a:ext cx="8226425" cy="4464050"/>
          </a:xfrm>
        </p:spPr>
        <p:txBody>
          <a:bodyPr/>
          <a:lstStyle/>
          <a:p>
            <a:pPr marL="457200" indent="-457200" algn="just" eaLnBrk="1" hangingPunct="1">
              <a:lnSpc>
                <a:spcPct val="120000"/>
              </a:lnSpc>
              <a:spcBef>
                <a:spcPts val="300"/>
              </a:spcBef>
              <a:buClrTx/>
              <a:buSzPct val="101000"/>
              <a:buFont typeface="Wingdings" pitchFamily="2" charset="2"/>
              <a:buNone/>
            </a:pPr>
            <a:r>
              <a:rPr lang="pt-BR" sz="2600" b="1" dirty="0" smtClean="0">
                <a:solidFill>
                  <a:schemeClr val="bg2"/>
                </a:solidFill>
              </a:rPr>
              <a:t>Celebração de termos aditivos fica restrita a uma das  seguintes hipóteses:</a:t>
            </a:r>
          </a:p>
          <a:p>
            <a:pPr marL="815975" lvl="2" indent="-457200" algn="just" eaLnBrk="1" hangingPunct="1">
              <a:lnSpc>
                <a:spcPct val="130000"/>
              </a:lnSpc>
              <a:spcBef>
                <a:spcPts val="1800"/>
              </a:spcBef>
              <a:buClrTx/>
              <a:buFont typeface="Wingdings" pitchFamily="2" charset="2"/>
              <a:buChar char="ü"/>
            </a:pPr>
            <a:r>
              <a:rPr lang="pt-BR" sz="2600" dirty="0" smtClean="0">
                <a:solidFill>
                  <a:schemeClr val="bg2"/>
                </a:solidFill>
              </a:rPr>
              <a:t>em decorrência de caso fortuito ou força maior;</a:t>
            </a:r>
          </a:p>
          <a:p>
            <a:pPr marL="815975" lvl="2" indent="-457200" algn="just" eaLnBrk="1" hangingPunct="1">
              <a:lnSpc>
                <a:spcPct val="130000"/>
              </a:lnSpc>
              <a:spcBef>
                <a:spcPts val="1800"/>
              </a:spcBef>
              <a:buClrTx/>
              <a:buFont typeface="Wingdings" pitchFamily="2" charset="2"/>
              <a:buChar char="ü"/>
            </a:pPr>
            <a:r>
              <a:rPr lang="pt-BR" sz="2600" dirty="0" smtClean="0">
                <a:solidFill>
                  <a:schemeClr val="bg2"/>
                </a:solidFill>
              </a:rPr>
              <a:t>por necessidade de alteração do projeto ou das especificações técnicas, desde que não decorrentes de erros ou omissões por parte do contratado.</a:t>
            </a:r>
          </a:p>
        </p:txBody>
      </p:sp>
    </p:spTree>
    <p:extLst>
      <p:ext uri="{BB962C8B-B14F-4D97-AF65-F5344CB8AC3E}">
        <p14:creationId xmlns:p14="http://schemas.microsoft.com/office/powerpoint/2010/main" val="687112329"/>
      </p:ext>
    </p:extLst>
  </p:cSld>
  <p:clrMapOvr>
    <a:masterClrMapping/>
  </p:clrMapOvr>
  <p:transition/>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1116013" y="0"/>
            <a:ext cx="7883525" cy="820738"/>
          </a:xfrm>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Regime de  Contratação Integrada</a:t>
            </a:r>
            <a:endParaRPr lang="pt-BR" sz="2800" dirty="0" smtClean="0">
              <a:solidFill>
                <a:schemeClr val="bg1"/>
              </a:solidFill>
              <a:latin typeface="Eras Demi ITC" pitchFamily="34" charset="0"/>
            </a:endParaRPr>
          </a:p>
        </p:txBody>
      </p:sp>
      <p:sp>
        <p:nvSpPr>
          <p:cNvPr id="159747" name="Rectangle 3"/>
          <p:cNvSpPr>
            <a:spLocks noGrp="1" noChangeArrowheads="1"/>
          </p:cNvSpPr>
          <p:nvPr>
            <p:ph type="body" idx="1"/>
          </p:nvPr>
        </p:nvSpPr>
        <p:spPr>
          <a:xfrm>
            <a:off x="449263" y="1052513"/>
            <a:ext cx="8299450" cy="4824412"/>
          </a:xfrm>
        </p:spPr>
        <p:txBody>
          <a:bodyPr/>
          <a:lstStyle/>
          <a:p>
            <a:pPr marL="0" indent="0" algn="just" eaLnBrk="1" hangingPunct="1">
              <a:lnSpc>
                <a:spcPct val="130000"/>
              </a:lnSpc>
              <a:spcBef>
                <a:spcPts val="3000"/>
              </a:spcBef>
              <a:buFont typeface="Wingdings" pitchFamily="2" charset="2"/>
              <a:buNone/>
            </a:pPr>
            <a:r>
              <a:rPr lang="pt-BR" sz="2600" dirty="0" smtClean="0">
                <a:solidFill>
                  <a:schemeClr val="bg2"/>
                </a:solidFill>
              </a:rPr>
              <a:t>Veja-se que, consoante o disposto no inciso XV do art. 18 da Lei 8.987/95, nos casos de concessão de serviços públicos precedida da execução de obra pública, o edital conterá os dados relativos à obra extraídos de “elementos do projeto básico que permitam sua plena caracterização”.</a:t>
            </a:r>
          </a:p>
          <a:p>
            <a:pPr marL="0" indent="0" algn="just" eaLnBrk="1" hangingPunct="1">
              <a:lnSpc>
                <a:spcPct val="130000"/>
              </a:lnSpc>
              <a:spcBef>
                <a:spcPts val="3000"/>
              </a:spcBef>
              <a:buFont typeface="Wingdings" pitchFamily="2" charset="2"/>
              <a:buNone/>
            </a:pPr>
            <a:r>
              <a:rPr lang="pt-BR" sz="2600" dirty="0" smtClean="0">
                <a:solidFill>
                  <a:schemeClr val="bg2"/>
                </a:solidFill>
              </a:rPr>
              <a:t>Ou seja, em ambas as hipóteses, a elaboração do projeto básico completo fica a cargo da contratada.  </a:t>
            </a:r>
          </a:p>
          <a:p>
            <a:pPr marL="0" indent="0" algn="just" eaLnBrk="1" hangingPunct="1">
              <a:lnSpc>
                <a:spcPct val="130000"/>
              </a:lnSpc>
              <a:spcBef>
                <a:spcPts val="600"/>
              </a:spcBef>
              <a:buFont typeface="Wingdings" pitchFamily="2" charset="2"/>
              <a:buChar char="Ø"/>
            </a:pPr>
            <a:endParaRPr lang="pt-BR" dirty="0" smtClean="0">
              <a:solidFill>
                <a:srgbClr val="4D4948"/>
              </a:solidFill>
            </a:endParaRPr>
          </a:p>
        </p:txBody>
      </p:sp>
    </p:spTree>
    <p:extLst>
      <p:ext uri="{BB962C8B-B14F-4D97-AF65-F5344CB8AC3E}">
        <p14:creationId xmlns:p14="http://schemas.microsoft.com/office/powerpoint/2010/main" val="1628848199"/>
      </p:ext>
    </p:extLst>
  </p:cSld>
  <p:clrMapOvr>
    <a:masterClrMapping/>
  </p:clrMapOvr>
  <p:transition/>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1116013" y="0"/>
            <a:ext cx="7740650" cy="820738"/>
          </a:xfrm>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Regime de  Contratação Integrada</a:t>
            </a:r>
            <a:endParaRPr lang="pt-BR" sz="2800" dirty="0" smtClean="0">
              <a:solidFill>
                <a:schemeClr val="bg1"/>
              </a:solidFill>
              <a:latin typeface="Eras Demi ITC" pitchFamily="34" charset="0"/>
            </a:endParaRPr>
          </a:p>
        </p:txBody>
      </p:sp>
      <p:sp>
        <p:nvSpPr>
          <p:cNvPr id="160771" name="Rectangle 3"/>
          <p:cNvSpPr>
            <a:spLocks noGrp="1" noChangeArrowheads="1"/>
          </p:cNvSpPr>
          <p:nvPr>
            <p:ph type="body" idx="1"/>
          </p:nvPr>
        </p:nvSpPr>
        <p:spPr>
          <a:xfrm>
            <a:off x="539750" y="1557338"/>
            <a:ext cx="8083550" cy="3743325"/>
          </a:xfrm>
        </p:spPr>
        <p:txBody>
          <a:bodyPr/>
          <a:lstStyle/>
          <a:p>
            <a:pPr marL="0" indent="0" algn="just" eaLnBrk="1" hangingPunct="1">
              <a:lnSpc>
                <a:spcPct val="130000"/>
              </a:lnSpc>
              <a:spcBef>
                <a:spcPts val="600"/>
              </a:spcBef>
              <a:buFont typeface="Wingdings" pitchFamily="2" charset="2"/>
              <a:buNone/>
            </a:pPr>
            <a:r>
              <a:rPr lang="pt-BR" sz="2800" dirty="0" smtClean="0">
                <a:solidFill>
                  <a:schemeClr val="bg2"/>
                </a:solidFill>
              </a:rPr>
              <a:t>As maiores restrições para a elaboração de aditivos, por sua vez, contribuem para uma </a:t>
            </a:r>
            <a:r>
              <a:rPr lang="pt-BR" sz="2800" b="1" dirty="0" smtClean="0">
                <a:solidFill>
                  <a:schemeClr val="bg2"/>
                </a:solidFill>
              </a:rPr>
              <a:t>maior previsibilidade do custo final do empreendimento </a:t>
            </a:r>
            <a:r>
              <a:rPr lang="pt-BR" sz="2800" dirty="0" smtClean="0">
                <a:solidFill>
                  <a:schemeClr val="bg2"/>
                </a:solidFill>
              </a:rPr>
              <a:t>e mitigam a ocorrência irregularidades eventualmente decorrentes da celebração de aditivos, como o chamado “jogo de planilha”.</a:t>
            </a:r>
          </a:p>
        </p:txBody>
      </p:sp>
    </p:spTree>
    <p:extLst>
      <p:ext uri="{BB962C8B-B14F-4D97-AF65-F5344CB8AC3E}">
        <p14:creationId xmlns:p14="http://schemas.microsoft.com/office/powerpoint/2010/main" val="298882646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395536" y="980728"/>
            <a:ext cx="8424936" cy="5256584"/>
          </a:xfrm>
        </p:spPr>
        <p:txBody>
          <a:bodyPr/>
          <a:lstStyle/>
          <a:p>
            <a:pPr marL="0" indent="0" algn="just" eaLnBrk="1" hangingPunct="1">
              <a:lnSpc>
                <a:spcPct val="110000"/>
              </a:lnSpc>
              <a:spcBef>
                <a:spcPts val="600"/>
              </a:spcBef>
              <a:buNone/>
            </a:pPr>
            <a:r>
              <a:rPr lang="pt-BR" sz="2500" dirty="0" smtClean="0">
                <a:solidFill>
                  <a:schemeClr val="bg2"/>
                </a:solidFill>
              </a:rPr>
              <a:t>(...) </a:t>
            </a:r>
            <a:r>
              <a:rPr lang="pt-BR" sz="2500" i="1" dirty="0" smtClean="0">
                <a:solidFill>
                  <a:schemeClr val="bg2"/>
                </a:solidFill>
              </a:rPr>
              <a:t>2. Observância às disposições da Lei 7.783/89, ante a ausência de lei complementar, para regular o exercício do direito de greve dos serviços públicos. Aplicação dos métodos de integração da norma, em face da lacuna legislativa. Impossibilidade. A hipótese não é de existência de lei omissa, mas de ausência de norma reguladora específica. Mandado de injunção conhecido em parte e, nessa parte, deferido, para declarar a omissão legislativa.”</a:t>
            </a:r>
          </a:p>
          <a:p>
            <a:pPr marL="0" indent="0" algn="just" eaLnBrk="1" hangingPunct="1">
              <a:lnSpc>
                <a:spcPct val="110000"/>
              </a:lnSpc>
              <a:spcBef>
                <a:spcPts val="600"/>
              </a:spcBef>
              <a:buNone/>
            </a:pPr>
            <a:endParaRPr lang="pt-BR" sz="500" i="1" dirty="0" smtClean="0">
              <a:solidFill>
                <a:schemeClr val="bg2"/>
              </a:solidFill>
            </a:endParaRPr>
          </a:p>
          <a:p>
            <a:pPr marL="0" indent="0" algn="just" eaLnBrk="1" hangingPunct="1">
              <a:lnSpc>
                <a:spcPct val="110000"/>
              </a:lnSpc>
              <a:spcBef>
                <a:spcPts val="600"/>
              </a:spcBef>
              <a:buNone/>
            </a:pPr>
            <a:r>
              <a:rPr lang="pt-BR" sz="2200" dirty="0" smtClean="0">
                <a:solidFill>
                  <a:schemeClr val="bg2"/>
                </a:solidFill>
              </a:rPr>
              <a:t>(</a:t>
            </a:r>
            <a:r>
              <a:rPr lang="it-IT" sz="2200" dirty="0" smtClean="0">
                <a:solidFill>
                  <a:schemeClr val="bg2"/>
                </a:solidFill>
              </a:rPr>
              <a:t>MI 485/MT-MATO GROSSO, Rel. Min. Maurício Corrêa, DJ 23/8/2002) </a:t>
            </a:r>
          </a:p>
          <a:p>
            <a:pPr marL="0" indent="0" algn="just" eaLnBrk="1" hangingPunct="1">
              <a:lnSpc>
                <a:spcPct val="110000"/>
              </a:lnSpc>
              <a:spcBef>
                <a:spcPts val="600"/>
              </a:spcBef>
              <a:buNone/>
            </a:pPr>
            <a:endParaRPr lang="pt-BR" sz="2500" dirty="0" smtClean="0">
              <a:solidFill>
                <a:schemeClr val="bg2"/>
              </a:solidFill>
            </a:endParaRPr>
          </a:p>
          <a:p>
            <a:pPr marL="0" indent="0" algn="just" eaLnBrk="1" hangingPunct="1">
              <a:lnSpc>
                <a:spcPct val="110000"/>
              </a:lnSpc>
              <a:spcBef>
                <a:spcPts val="600"/>
              </a:spcBef>
              <a:buNone/>
            </a:pPr>
            <a:endParaRPr lang="pt-BR" sz="2500" dirty="0" smtClean="0">
              <a:solidFill>
                <a:schemeClr val="bg2"/>
              </a:solidFill>
            </a:endParaRPr>
          </a:p>
          <a:p>
            <a:pPr marL="0" indent="0" algn="just" eaLnBrk="1" hangingPunct="1">
              <a:lnSpc>
                <a:spcPct val="110000"/>
              </a:lnSpc>
              <a:spcBef>
                <a:spcPts val="600"/>
              </a:spcBef>
              <a:buNone/>
            </a:pPr>
            <a:endParaRPr lang="pt-BR" i="1" dirty="0" smtClean="0">
              <a:solidFill>
                <a:schemeClr val="bg2"/>
              </a:solidFill>
            </a:endParaRPr>
          </a:p>
          <a:p>
            <a:pPr marL="0" indent="0" algn="just" eaLnBrk="1" hangingPunct="1">
              <a:lnSpc>
                <a:spcPct val="130000"/>
              </a:lnSpc>
              <a:spcBef>
                <a:spcPts val="600"/>
              </a:spcBef>
              <a:buNone/>
            </a:pPr>
            <a:endParaRPr lang="pt-BR" sz="2700" dirty="0" smtClean="0">
              <a:solidFill>
                <a:schemeClr val="bg2"/>
              </a:solidFill>
            </a:endParaRPr>
          </a:p>
        </p:txBody>
      </p:sp>
    </p:spTree>
    <p:extLst>
      <p:ext uri="{BB962C8B-B14F-4D97-AF65-F5344CB8AC3E}">
        <p14:creationId xmlns:p14="http://schemas.microsoft.com/office/powerpoint/2010/main" val="1206655758"/>
      </p:ext>
    </p:extLst>
  </p:cSld>
  <p:clrMapOvr>
    <a:masterClrMapping/>
  </p:clrMapOvr>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1116013" y="0"/>
            <a:ext cx="7740650" cy="820738"/>
          </a:xfrm>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Regime de  Contratação Integrada</a:t>
            </a:r>
            <a:endParaRPr lang="pt-BR" sz="2800" dirty="0" smtClean="0">
              <a:solidFill>
                <a:schemeClr val="bg1"/>
              </a:solidFill>
              <a:latin typeface="Eras Demi ITC" pitchFamily="34" charset="0"/>
            </a:endParaRPr>
          </a:p>
        </p:txBody>
      </p:sp>
      <p:sp>
        <p:nvSpPr>
          <p:cNvPr id="160771" name="Rectangle 3"/>
          <p:cNvSpPr>
            <a:spLocks noGrp="1" noChangeArrowheads="1"/>
          </p:cNvSpPr>
          <p:nvPr>
            <p:ph type="body" idx="1"/>
          </p:nvPr>
        </p:nvSpPr>
        <p:spPr>
          <a:xfrm>
            <a:off x="539750" y="1052736"/>
            <a:ext cx="8424738" cy="4247927"/>
          </a:xfrm>
        </p:spPr>
        <p:txBody>
          <a:bodyPr/>
          <a:lstStyle/>
          <a:p>
            <a:pPr marL="0" indent="0" algn="just" eaLnBrk="1" hangingPunct="1">
              <a:lnSpc>
                <a:spcPct val="130000"/>
              </a:lnSpc>
              <a:spcBef>
                <a:spcPts val="600"/>
              </a:spcBef>
              <a:buNone/>
            </a:pPr>
            <a:r>
              <a:rPr lang="pt-BR" sz="3200" dirty="0" smtClean="0">
                <a:solidFill>
                  <a:schemeClr val="bg2"/>
                </a:solidFill>
              </a:rPr>
              <a:t>Com a limitação dos aditivos há </a:t>
            </a:r>
            <a:r>
              <a:rPr lang="pt-BR" sz="3200" b="1" dirty="0" smtClean="0">
                <a:solidFill>
                  <a:schemeClr val="bg2"/>
                </a:solidFill>
              </a:rPr>
              <a:t>transferência de riscos para as contratadas</a:t>
            </a:r>
            <a:r>
              <a:rPr lang="pt-BR" sz="3200" dirty="0" smtClean="0">
                <a:solidFill>
                  <a:schemeClr val="bg2"/>
                </a:solidFill>
              </a:rPr>
              <a:t>.</a:t>
            </a:r>
          </a:p>
          <a:p>
            <a:pPr marL="0" indent="0" algn="just" eaLnBrk="1" hangingPunct="1">
              <a:lnSpc>
                <a:spcPct val="130000"/>
              </a:lnSpc>
              <a:spcBef>
                <a:spcPts val="600"/>
              </a:spcBef>
              <a:buNone/>
            </a:pPr>
            <a:endParaRPr lang="pt-BR" sz="3200" dirty="0" smtClean="0">
              <a:solidFill>
                <a:schemeClr val="bg2"/>
              </a:solidFill>
            </a:endParaRPr>
          </a:p>
          <a:p>
            <a:pPr marL="0" indent="0" algn="just" eaLnBrk="1" hangingPunct="1">
              <a:lnSpc>
                <a:spcPct val="130000"/>
              </a:lnSpc>
              <a:spcBef>
                <a:spcPts val="600"/>
              </a:spcBef>
              <a:buNone/>
            </a:pPr>
            <a:r>
              <a:rPr lang="pt-BR" sz="3200" dirty="0" smtClean="0">
                <a:solidFill>
                  <a:schemeClr val="bg2"/>
                </a:solidFill>
              </a:rPr>
              <a:t>Esses riscos devem estar embutidos no valor de base dos orçamentos, de forma que as contratadas sejam por eles remuneradas.</a:t>
            </a:r>
          </a:p>
        </p:txBody>
      </p:sp>
    </p:spTree>
    <p:extLst>
      <p:ext uri="{BB962C8B-B14F-4D97-AF65-F5344CB8AC3E}">
        <p14:creationId xmlns:p14="http://schemas.microsoft.com/office/powerpoint/2010/main" val="3833868197"/>
      </p:ext>
    </p:extLst>
  </p:cSld>
  <p:clrMapOvr>
    <a:masterClrMapping/>
  </p:clrMapOvr>
  <p:transition/>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Procedimentos Auxiliares</a:t>
            </a:r>
            <a:endParaRPr lang="pt-BR" sz="1800" dirty="0" smtClean="0">
              <a:solidFill>
                <a:srgbClr val="4D4948"/>
              </a:solidFill>
            </a:endParaRPr>
          </a:p>
        </p:txBody>
      </p:sp>
      <p:sp>
        <p:nvSpPr>
          <p:cNvPr id="131075" name="Rectangle 3"/>
          <p:cNvSpPr>
            <a:spLocks noGrp="1" noChangeArrowheads="1"/>
          </p:cNvSpPr>
          <p:nvPr>
            <p:ph type="body" idx="1"/>
          </p:nvPr>
        </p:nvSpPr>
        <p:spPr>
          <a:xfrm>
            <a:off x="611188" y="1196975"/>
            <a:ext cx="7848600" cy="4679950"/>
          </a:xfrm>
        </p:spPr>
        <p:txBody>
          <a:bodyPr/>
          <a:lstStyle/>
          <a:p>
            <a:pPr marL="0" indent="0" algn="just" eaLnBrk="1" hangingPunct="1">
              <a:lnSpc>
                <a:spcPct val="150000"/>
              </a:lnSpc>
              <a:spcBef>
                <a:spcPts val="600"/>
              </a:spcBef>
              <a:buClr>
                <a:schemeClr val="bg2"/>
              </a:buClr>
              <a:buSzPct val="55000"/>
              <a:buFont typeface="Wingdings" pitchFamily="2" charset="2"/>
              <a:buNone/>
            </a:pPr>
            <a:r>
              <a:rPr lang="pt-BR" sz="3200" dirty="0" smtClean="0">
                <a:solidFill>
                  <a:schemeClr val="bg2"/>
                </a:solidFill>
              </a:rPr>
              <a:t>Estão previstos os seguintes procedimentos auxiliares:</a:t>
            </a:r>
          </a:p>
          <a:p>
            <a:pPr marL="839788" lvl="2" indent="0" algn="just" eaLnBrk="1" hangingPunct="1">
              <a:lnSpc>
                <a:spcPct val="150000"/>
              </a:lnSpc>
              <a:spcBef>
                <a:spcPts val="600"/>
              </a:spcBef>
              <a:buClr>
                <a:schemeClr val="bg2"/>
              </a:buClr>
              <a:buSzPct val="55000"/>
              <a:buFont typeface="Wingdings" pitchFamily="2" charset="2"/>
              <a:buNone/>
            </a:pPr>
            <a:r>
              <a:rPr lang="pt-BR" sz="2800" dirty="0" smtClean="0">
                <a:solidFill>
                  <a:schemeClr val="bg2"/>
                </a:solidFill>
              </a:rPr>
              <a:t>I – pré-qualificação permanente;</a:t>
            </a:r>
          </a:p>
          <a:p>
            <a:pPr marL="839788" lvl="2" indent="0" algn="just" eaLnBrk="1" hangingPunct="1">
              <a:lnSpc>
                <a:spcPct val="150000"/>
              </a:lnSpc>
              <a:spcBef>
                <a:spcPts val="600"/>
              </a:spcBef>
              <a:buClr>
                <a:schemeClr val="bg2"/>
              </a:buClr>
              <a:buSzPct val="55000"/>
              <a:buFont typeface="Wingdings" pitchFamily="2" charset="2"/>
              <a:buNone/>
            </a:pPr>
            <a:r>
              <a:rPr lang="pt-BR" sz="2800" dirty="0" smtClean="0">
                <a:solidFill>
                  <a:schemeClr val="bg2"/>
                </a:solidFill>
              </a:rPr>
              <a:t>II – cadastramento;</a:t>
            </a:r>
          </a:p>
          <a:p>
            <a:pPr marL="839788" lvl="2" indent="0" algn="just" eaLnBrk="1" hangingPunct="1">
              <a:lnSpc>
                <a:spcPct val="150000"/>
              </a:lnSpc>
              <a:spcBef>
                <a:spcPts val="600"/>
              </a:spcBef>
              <a:buClr>
                <a:schemeClr val="bg2"/>
              </a:buClr>
              <a:buSzPct val="55000"/>
              <a:buFont typeface="Wingdings" pitchFamily="2" charset="2"/>
              <a:buNone/>
            </a:pPr>
            <a:r>
              <a:rPr lang="pt-BR" sz="2800" dirty="0" smtClean="0">
                <a:solidFill>
                  <a:schemeClr val="bg2"/>
                </a:solidFill>
              </a:rPr>
              <a:t>III – sistema de registro de preços; e</a:t>
            </a:r>
          </a:p>
          <a:p>
            <a:pPr marL="839788" lvl="2" indent="0" algn="just" eaLnBrk="1" hangingPunct="1">
              <a:lnSpc>
                <a:spcPct val="150000"/>
              </a:lnSpc>
              <a:spcBef>
                <a:spcPts val="600"/>
              </a:spcBef>
              <a:buClr>
                <a:schemeClr val="bg2"/>
              </a:buClr>
              <a:buSzPct val="55000"/>
              <a:buFont typeface="Wingdings" pitchFamily="2" charset="2"/>
              <a:buNone/>
            </a:pPr>
            <a:r>
              <a:rPr lang="pt-BR" sz="2800" dirty="0" smtClean="0">
                <a:solidFill>
                  <a:schemeClr val="bg2"/>
                </a:solidFill>
              </a:rPr>
              <a:t>IV – catálogo eletrônico de padronização.</a:t>
            </a:r>
          </a:p>
        </p:txBody>
      </p:sp>
    </p:spTree>
    <p:extLst>
      <p:ext uri="{BB962C8B-B14F-4D97-AF65-F5344CB8AC3E}">
        <p14:creationId xmlns:p14="http://schemas.microsoft.com/office/powerpoint/2010/main" val="4287077711"/>
      </p:ext>
    </p:extLst>
  </p:cSld>
  <p:clrMapOvr>
    <a:masterClrMapping/>
  </p:clrMapOvr>
  <p:transition/>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pPr algn="ctr" eaLnBrk="1" hangingPunct="1"/>
            <a:r>
              <a:rPr lang="pt-BR" sz="2800" dirty="0" smtClean="0">
                <a:latin typeface="Eras Demi ITC" pitchFamily="34" charset="0"/>
              </a:rPr>
              <a:t>Pré-qualificação permanente</a:t>
            </a:r>
          </a:p>
        </p:txBody>
      </p:sp>
      <p:sp>
        <p:nvSpPr>
          <p:cNvPr id="132099" name="Rectangle 3"/>
          <p:cNvSpPr>
            <a:spLocks noGrp="1" noChangeArrowheads="1"/>
          </p:cNvSpPr>
          <p:nvPr>
            <p:ph type="body" idx="1"/>
          </p:nvPr>
        </p:nvSpPr>
        <p:spPr>
          <a:xfrm>
            <a:off x="525463" y="836613"/>
            <a:ext cx="8078787" cy="5545137"/>
          </a:xfrm>
        </p:spPr>
        <p:txBody>
          <a:bodyPr/>
          <a:lstStyle/>
          <a:p>
            <a:pPr marL="0" indent="0" algn="just" eaLnBrk="1" hangingPunct="1">
              <a:lnSpc>
                <a:spcPct val="150000"/>
              </a:lnSpc>
              <a:spcBef>
                <a:spcPts val="600"/>
              </a:spcBef>
              <a:buClr>
                <a:schemeClr val="bg2"/>
              </a:buClr>
              <a:buSzPct val="55000"/>
              <a:buFont typeface="Wingdings" pitchFamily="2" charset="2"/>
              <a:buNone/>
            </a:pPr>
            <a:r>
              <a:rPr lang="pt-BR" sz="2800" dirty="0" smtClean="0">
                <a:solidFill>
                  <a:schemeClr val="bg2"/>
                </a:solidFill>
              </a:rPr>
              <a:t>Considera-se pré-qualificação permanente o procedimento anterior à licitação destinado a identificar (art. 30 da Lei):</a:t>
            </a:r>
          </a:p>
          <a:p>
            <a:pPr marL="420688" lvl="1" indent="0" algn="just" eaLnBrk="1" hangingPunct="1">
              <a:lnSpc>
                <a:spcPct val="150000"/>
              </a:lnSpc>
              <a:spcBef>
                <a:spcPts val="600"/>
              </a:spcBef>
              <a:buClr>
                <a:schemeClr val="bg2"/>
              </a:buClr>
              <a:buSzPct val="55000"/>
              <a:buFont typeface="Wingdings" pitchFamily="2" charset="2"/>
              <a:buNone/>
            </a:pPr>
            <a:r>
              <a:rPr lang="pt-BR" dirty="0" smtClean="0">
                <a:solidFill>
                  <a:schemeClr val="bg2"/>
                </a:solidFill>
              </a:rPr>
              <a:t>I - fornecedores que reúnam condições de habilitação exigidas para o fornecimento de bem ou a execução de serviço ou obra nos prazos, locais e condições previamente estabelecidos; e</a:t>
            </a:r>
          </a:p>
          <a:p>
            <a:pPr marL="420688" lvl="1" indent="0" algn="just" eaLnBrk="1" hangingPunct="1">
              <a:lnSpc>
                <a:spcPct val="150000"/>
              </a:lnSpc>
              <a:spcBef>
                <a:spcPts val="600"/>
              </a:spcBef>
              <a:buClr>
                <a:schemeClr val="bg2"/>
              </a:buClr>
              <a:buSzPct val="55000"/>
              <a:buFont typeface="Wingdings" pitchFamily="2" charset="2"/>
              <a:buNone/>
            </a:pPr>
            <a:r>
              <a:rPr lang="pt-BR" dirty="0" smtClean="0">
                <a:solidFill>
                  <a:schemeClr val="bg2"/>
                </a:solidFill>
              </a:rPr>
              <a:t>II - bens que atendam às exigências técnicas e de qualidade da administração pública.</a:t>
            </a:r>
          </a:p>
          <a:p>
            <a:pPr marL="0" indent="0" algn="just" eaLnBrk="1" hangingPunct="1">
              <a:lnSpc>
                <a:spcPct val="150000"/>
              </a:lnSpc>
              <a:spcBef>
                <a:spcPts val="600"/>
              </a:spcBef>
              <a:buClr>
                <a:schemeClr val="bg2"/>
              </a:buClr>
              <a:buSzPct val="55000"/>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3208322378"/>
      </p:ext>
    </p:extLst>
  </p:cSld>
  <p:clrMapOvr>
    <a:masterClrMapping/>
  </p:clrMapOvr>
  <p:transition/>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pPr algn="ctr" eaLnBrk="1" hangingPunct="1"/>
            <a:r>
              <a:rPr lang="pt-BR" sz="2800" dirty="0" smtClean="0">
                <a:latin typeface="Eras Demi ITC" pitchFamily="34" charset="0"/>
              </a:rPr>
              <a:t>Pré-qualificação permanente</a:t>
            </a:r>
            <a:endParaRPr lang="pt-BR" sz="1800" dirty="0" smtClean="0">
              <a:solidFill>
                <a:srgbClr val="4D4948"/>
              </a:solidFill>
            </a:endParaRPr>
          </a:p>
        </p:txBody>
      </p:sp>
      <p:sp>
        <p:nvSpPr>
          <p:cNvPr id="133123" name="Rectangle 3"/>
          <p:cNvSpPr>
            <a:spLocks noGrp="1" noChangeArrowheads="1"/>
          </p:cNvSpPr>
          <p:nvPr>
            <p:ph type="body" idx="1"/>
          </p:nvPr>
        </p:nvSpPr>
        <p:spPr>
          <a:xfrm>
            <a:off x="611188" y="836613"/>
            <a:ext cx="7993062" cy="5472112"/>
          </a:xfrm>
        </p:spPr>
        <p:txBody>
          <a:bodyPr/>
          <a:lstStyle/>
          <a:p>
            <a:pPr marL="0" indent="0" algn="just" eaLnBrk="1" hangingPunct="1">
              <a:lnSpc>
                <a:spcPct val="150000"/>
              </a:lnSpc>
              <a:spcBef>
                <a:spcPts val="2400"/>
              </a:spcBef>
              <a:spcAft>
                <a:spcPts val="600"/>
              </a:spcAft>
              <a:buClr>
                <a:schemeClr val="bg2"/>
              </a:buClr>
              <a:buSzPct val="55000"/>
              <a:buFont typeface="Wingdings" pitchFamily="2" charset="2"/>
              <a:buNone/>
            </a:pPr>
            <a:r>
              <a:rPr lang="pt-BR" sz="2800" dirty="0" smtClean="0">
                <a:solidFill>
                  <a:schemeClr val="bg2"/>
                </a:solidFill>
              </a:rPr>
              <a:t>A pré-qualificação ficará </a:t>
            </a:r>
            <a:r>
              <a:rPr lang="pt-BR" sz="2800" b="1" dirty="0" smtClean="0">
                <a:solidFill>
                  <a:schemeClr val="bg2"/>
                </a:solidFill>
              </a:rPr>
              <a:t>permanentemente aberta</a:t>
            </a:r>
            <a:r>
              <a:rPr lang="pt-BR" sz="2800" dirty="0" smtClean="0">
                <a:solidFill>
                  <a:schemeClr val="bg2"/>
                </a:solidFill>
              </a:rPr>
              <a:t> para a inscrição dos eventuais interessados e poderá ser parcial ou total, </a:t>
            </a:r>
            <a:r>
              <a:rPr lang="pt-BR" sz="2800" b="1" dirty="0" smtClean="0">
                <a:solidFill>
                  <a:schemeClr val="bg2"/>
                </a:solidFill>
              </a:rPr>
              <a:t>contendo alguns ou todos os requisitos de habilitação, inclusive os técnicos</a:t>
            </a:r>
            <a:r>
              <a:rPr lang="pt-BR" sz="2800" dirty="0" smtClean="0">
                <a:solidFill>
                  <a:schemeClr val="bg2"/>
                </a:solidFill>
              </a:rPr>
              <a:t>.</a:t>
            </a:r>
          </a:p>
          <a:p>
            <a:pPr marL="0" indent="0" algn="just" eaLnBrk="1" hangingPunct="1">
              <a:lnSpc>
                <a:spcPct val="150000"/>
              </a:lnSpc>
              <a:spcBef>
                <a:spcPts val="2400"/>
              </a:spcBef>
              <a:spcAft>
                <a:spcPts val="600"/>
              </a:spcAft>
              <a:buClr>
                <a:schemeClr val="bg2"/>
              </a:buClr>
              <a:buSzPct val="55000"/>
              <a:buFont typeface="Wingdings" pitchFamily="2" charset="2"/>
              <a:buNone/>
            </a:pPr>
            <a:r>
              <a:rPr lang="pt-BR" sz="2800" dirty="0" smtClean="0">
                <a:solidFill>
                  <a:schemeClr val="bg2"/>
                </a:solidFill>
              </a:rPr>
              <a:t>A validade máxima da pré-qualificação será de um ano e </a:t>
            </a:r>
            <a:r>
              <a:rPr lang="pt-BR" sz="2800" b="1" dirty="0" smtClean="0">
                <a:solidFill>
                  <a:schemeClr val="bg2"/>
                </a:solidFill>
              </a:rPr>
              <a:t>poderão ser exigidas amostras dos bens nessa fase</a:t>
            </a:r>
            <a:r>
              <a:rPr lang="pt-BR" sz="2800" dirty="0" smtClean="0">
                <a:solidFill>
                  <a:schemeClr val="bg2"/>
                </a:solidFill>
              </a:rPr>
              <a:t>.</a:t>
            </a:r>
          </a:p>
          <a:p>
            <a:pPr marL="0" indent="0" algn="just" eaLnBrk="1" hangingPunct="1">
              <a:lnSpc>
                <a:spcPct val="150000"/>
              </a:lnSpc>
              <a:spcBef>
                <a:spcPts val="600"/>
              </a:spcBef>
              <a:buClr>
                <a:schemeClr val="bg2"/>
              </a:buClr>
              <a:buSzPct val="55000"/>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1344565801"/>
      </p:ext>
    </p:extLst>
  </p:cSld>
  <p:clrMapOvr>
    <a:masterClrMapping/>
  </p:clrMapOvr>
  <p:transition/>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pPr algn="ctr" eaLnBrk="1" hangingPunct="1"/>
            <a:r>
              <a:rPr lang="pt-BR" sz="2800" dirty="0" smtClean="0">
                <a:latin typeface="Eras Demi ITC" pitchFamily="34" charset="0"/>
              </a:rPr>
              <a:t>Pré-qualificação permanente</a:t>
            </a:r>
            <a:endParaRPr lang="pt-BR" sz="1800" dirty="0" smtClean="0">
              <a:solidFill>
                <a:srgbClr val="4D4948"/>
              </a:solidFill>
            </a:endParaRPr>
          </a:p>
        </p:txBody>
      </p:sp>
      <p:sp>
        <p:nvSpPr>
          <p:cNvPr id="135171" name="Rectangle 3"/>
          <p:cNvSpPr>
            <a:spLocks noGrp="1" noChangeArrowheads="1"/>
          </p:cNvSpPr>
          <p:nvPr>
            <p:ph type="body" idx="1"/>
          </p:nvPr>
        </p:nvSpPr>
        <p:spPr>
          <a:xfrm>
            <a:off x="468313" y="836613"/>
            <a:ext cx="8207375" cy="5616575"/>
          </a:xfrm>
        </p:spPr>
        <p:txBody>
          <a:bodyPr/>
          <a:lstStyle/>
          <a:p>
            <a:pPr marL="0" indent="0" algn="just" eaLnBrk="1" hangingPunct="1">
              <a:lnSpc>
                <a:spcPct val="170000"/>
              </a:lnSpc>
              <a:spcBef>
                <a:spcPts val="2400"/>
              </a:spcBef>
              <a:buFont typeface="Wingdings" pitchFamily="2" charset="2"/>
              <a:buNone/>
            </a:pPr>
            <a:r>
              <a:rPr lang="pt-BR" sz="2600" dirty="0" smtClean="0">
                <a:solidFill>
                  <a:schemeClr val="bg2"/>
                </a:solidFill>
              </a:rPr>
              <a:t>A Administração poder realizar licitações restritas aos pré-qualificados, o que é uma ferramenta bastante hábil para a agilidade do procedimento de contratação. </a:t>
            </a:r>
          </a:p>
          <a:p>
            <a:pPr marL="0" indent="0" algn="just" eaLnBrk="1" hangingPunct="1">
              <a:lnSpc>
                <a:spcPct val="170000"/>
              </a:lnSpc>
              <a:spcBef>
                <a:spcPts val="2400"/>
              </a:spcBef>
              <a:buFont typeface="Wingdings" pitchFamily="2" charset="2"/>
              <a:buNone/>
            </a:pPr>
            <a:r>
              <a:rPr lang="pt-BR" sz="2600" dirty="0" smtClean="0">
                <a:solidFill>
                  <a:schemeClr val="bg2"/>
                </a:solidFill>
              </a:rPr>
              <a:t>Isso porque as etapas de habilitação técnica, jurídica,  econômico-financeira e fiscal já podem estar superadas previamente ao próprio lançamento do edital.</a:t>
            </a:r>
          </a:p>
          <a:p>
            <a:pPr marL="0" indent="0" algn="just" eaLnBrk="1" hangingPunct="1">
              <a:lnSpc>
                <a:spcPct val="170000"/>
              </a:lnSpc>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3769904832"/>
      </p:ext>
    </p:extLst>
  </p:cSld>
  <p:clrMapOvr>
    <a:masterClrMapping/>
  </p:clrMapOvr>
  <p:transition/>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algn="ctr" eaLnBrk="1" hangingPunct="1"/>
            <a:r>
              <a:rPr lang="pt-BR" sz="2800" dirty="0" smtClean="0">
                <a:latin typeface="Eras Demi ITC" pitchFamily="34" charset="0"/>
              </a:rPr>
              <a:t> Cadastramento</a:t>
            </a:r>
            <a:endParaRPr lang="pt-BR" sz="1800" dirty="0" smtClean="0">
              <a:solidFill>
                <a:srgbClr val="4D4948"/>
              </a:solidFill>
            </a:endParaRPr>
          </a:p>
        </p:txBody>
      </p:sp>
      <p:sp>
        <p:nvSpPr>
          <p:cNvPr id="139267" name="Rectangle 3"/>
          <p:cNvSpPr>
            <a:spLocks noGrp="1" noChangeArrowheads="1"/>
          </p:cNvSpPr>
          <p:nvPr>
            <p:ph type="body" idx="1"/>
          </p:nvPr>
        </p:nvSpPr>
        <p:spPr>
          <a:xfrm>
            <a:off x="525463" y="908050"/>
            <a:ext cx="8150225" cy="5400675"/>
          </a:xfrm>
        </p:spPr>
        <p:txBody>
          <a:bodyPr/>
          <a:lstStyle/>
          <a:p>
            <a:pPr marL="0" indent="0" algn="just" eaLnBrk="1" hangingPunct="1">
              <a:lnSpc>
                <a:spcPct val="170000"/>
              </a:lnSpc>
              <a:spcBef>
                <a:spcPts val="2400"/>
              </a:spcBef>
              <a:buFont typeface="Wingdings" pitchFamily="2" charset="2"/>
              <a:buNone/>
            </a:pPr>
            <a:r>
              <a:rPr lang="pt-BR" dirty="0" smtClean="0">
                <a:solidFill>
                  <a:schemeClr val="bg2"/>
                </a:solidFill>
              </a:rPr>
              <a:t>Os registros cadastrais, nos moldes dos cadastros previstos nos arts. 34 a 37 da Lei 8.666/1993, poderão ser mantidos para efeito de habilitação dos inscritos em procedimentos licitatórios e serão válidos por um ano, no máximo, podendo ser atualizados a qualquer tempo.</a:t>
            </a:r>
          </a:p>
          <a:p>
            <a:pPr marL="0" indent="0" algn="just" eaLnBrk="1" hangingPunct="1">
              <a:lnSpc>
                <a:spcPct val="170000"/>
              </a:lnSpc>
              <a:spcBef>
                <a:spcPts val="2400"/>
              </a:spcBef>
              <a:buFont typeface="Wingdings" pitchFamily="2" charset="2"/>
              <a:buNone/>
            </a:pPr>
            <a:r>
              <a:rPr lang="pt-BR" dirty="0" smtClean="0">
                <a:solidFill>
                  <a:schemeClr val="bg2"/>
                </a:solidFill>
              </a:rPr>
              <a:t>Os cadastros deverão ser amplamente divulgados e ficarão permanentemente abertos para a inscrição de interessados.</a:t>
            </a:r>
          </a:p>
          <a:p>
            <a:pPr marL="0" indent="0" algn="just" eaLnBrk="1" hangingPunct="1">
              <a:lnSpc>
                <a:spcPct val="170000"/>
              </a:lnSpc>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668943593"/>
      </p:ext>
    </p:extLst>
  </p:cSld>
  <p:clrMapOvr>
    <a:masterClrMapping/>
  </p:clrMapOvr>
  <p:transition/>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0707" name="Rectangle 1027"/>
          <p:cNvSpPr>
            <a:spLocks noGrp="1" noChangeArrowheads="1"/>
          </p:cNvSpPr>
          <p:nvPr>
            <p:ph type="body" idx="1"/>
          </p:nvPr>
        </p:nvSpPr>
        <p:spPr>
          <a:xfrm>
            <a:off x="468313" y="981075"/>
            <a:ext cx="8088312" cy="5327650"/>
          </a:xfrm>
        </p:spPr>
        <p:txBody>
          <a:bodyPr/>
          <a:lstStyle/>
          <a:p>
            <a:pPr marL="0" indent="0" algn="just">
              <a:lnSpc>
                <a:spcPct val="120000"/>
              </a:lnSpc>
              <a:spcBef>
                <a:spcPts val="1200"/>
              </a:spcBef>
              <a:spcAft>
                <a:spcPts val="0"/>
              </a:spcAft>
              <a:buClr>
                <a:srgbClr val="4D4948"/>
              </a:buClr>
              <a:buSzTx/>
              <a:buFont typeface="Wingdings" pitchFamily="2" charset="2"/>
              <a:buNone/>
              <a:defRPr/>
            </a:pPr>
            <a:endParaRPr lang="pt-BR" sz="2800" b="1" dirty="0" smtClean="0">
              <a:solidFill>
                <a:schemeClr val="bg2"/>
              </a:solidFill>
            </a:endParaRPr>
          </a:p>
          <a:p>
            <a:pPr marL="0" indent="0" algn="just">
              <a:lnSpc>
                <a:spcPct val="120000"/>
              </a:lnSpc>
              <a:spcBef>
                <a:spcPts val="1200"/>
              </a:spcBef>
              <a:spcAft>
                <a:spcPts val="0"/>
              </a:spcAft>
              <a:buClr>
                <a:srgbClr val="4D4948"/>
              </a:buClr>
              <a:buSzTx/>
              <a:buFont typeface="Wingdings" pitchFamily="2" charset="2"/>
              <a:buNone/>
              <a:defRPr/>
            </a:pPr>
            <a:r>
              <a:rPr lang="pt-BR" sz="2800" b="1" dirty="0" smtClean="0">
                <a:solidFill>
                  <a:schemeClr val="bg2"/>
                </a:solidFill>
              </a:rPr>
              <a:t>Sistema de Registro de Preços</a:t>
            </a:r>
            <a:r>
              <a:rPr lang="pt-BR" sz="2800" dirty="0" smtClean="0">
                <a:solidFill>
                  <a:schemeClr val="bg2"/>
                </a:solidFill>
              </a:rPr>
              <a:t> - SRP – conjunto de procedimentos para registro formal de preços relativos à prestação de serviços, inclusive de engenharia, e aquisição de bens, para contratações futuras (art. 88 inciso I do Decreto 7.581/2011).</a:t>
            </a:r>
          </a:p>
          <a:p>
            <a:pPr algn="just">
              <a:lnSpc>
                <a:spcPct val="120000"/>
              </a:lnSpc>
              <a:spcBef>
                <a:spcPct val="45000"/>
              </a:spcBef>
              <a:spcAft>
                <a:spcPct val="20000"/>
              </a:spcAft>
              <a:buClr>
                <a:srgbClr val="4D4948"/>
              </a:buClr>
              <a:buSzTx/>
              <a:buFont typeface="Wingdings" pitchFamily="2" charset="2"/>
              <a:buNone/>
              <a:defRPr/>
            </a:pPr>
            <a:endParaRPr lang="pt-BR" sz="2800" dirty="0" smtClean="0">
              <a:solidFill>
                <a:schemeClr val="bg2"/>
              </a:solidFill>
            </a:endParaRPr>
          </a:p>
          <a:p>
            <a:pPr marL="0" indent="0" algn="just">
              <a:spcBef>
                <a:spcPts val="600"/>
              </a:spcBef>
              <a:buFont typeface="Wingdings" pitchFamily="2" charset="2"/>
              <a:buNone/>
              <a:defRPr/>
            </a:pPr>
            <a:endParaRPr lang="pt-BR" sz="2800" dirty="0" smtClean="0">
              <a:solidFill>
                <a:schemeClr val="bg2"/>
              </a:solidFill>
            </a:endParaRPr>
          </a:p>
        </p:txBody>
      </p:sp>
      <p:sp>
        <p:nvSpPr>
          <p:cNvPr id="223235" name="Rectangle 2"/>
          <p:cNvSpPr>
            <a:spLocks noGrp="1" noChangeArrowheads="1"/>
          </p:cNvSpPr>
          <p:nvPr>
            <p:ph type="title"/>
          </p:nvPr>
        </p:nvSpPr>
        <p:spPr>
          <a:xfrm>
            <a:off x="1115616" y="0"/>
            <a:ext cx="7571184" cy="836712"/>
          </a:xfrm>
        </p:spPr>
        <p:txBody>
          <a:bodyPr/>
          <a:lstStyle/>
          <a:p>
            <a:pPr algn="ctr"/>
            <a:r>
              <a:rPr lang="pt-BR" sz="2800" dirty="0" smtClean="0">
                <a:solidFill>
                  <a:schemeClr val="bg1"/>
                </a:solidFill>
                <a:latin typeface="Arial Black" pitchFamily="34" charset="0"/>
                <a:ea typeface="ＭＳ Ｐゴシック" pitchFamily="-1" charset="-128"/>
              </a:rPr>
              <a:t>Sistema de Registro de Preços</a:t>
            </a:r>
            <a:endParaRPr lang="pt-BR" sz="2800" dirty="0">
              <a:solidFill>
                <a:schemeClr val="bg1"/>
              </a:solidFill>
              <a:latin typeface="Arial Black" pitchFamily="34" charset="0"/>
              <a:ea typeface="ＭＳ Ｐゴシック" pitchFamily="-1" charset="-128"/>
            </a:endParaRPr>
          </a:p>
        </p:txBody>
      </p:sp>
    </p:spTree>
    <p:extLst>
      <p:ext uri="{BB962C8B-B14F-4D97-AF65-F5344CB8AC3E}">
        <p14:creationId xmlns:p14="http://schemas.microsoft.com/office/powerpoint/2010/main" val="3430609581"/>
      </p:ext>
    </p:extLst>
  </p:cSld>
  <p:clrMapOvr>
    <a:masterClrMapping/>
  </p:clrMapOvr>
  <p:transition/>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0707" name="Rectangle 1027"/>
          <p:cNvSpPr>
            <a:spLocks noGrp="1" noChangeArrowheads="1"/>
          </p:cNvSpPr>
          <p:nvPr>
            <p:ph type="body" idx="1"/>
          </p:nvPr>
        </p:nvSpPr>
        <p:spPr>
          <a:xfrm>
            <a:off x="371475" y="1000125"/>
            <a:ext cx="8377238" cy="5453063"/>
          </a:xfrm>
        </p:spPr>
        <p:txBody>
          <a:bodyPr/>
          <a:lstStyle/>
          <a:p>
            <a:pPr marL="1588" indent="12700" algn="ctr">
              <a:lnSpc>
                <a:spcPct val="120000"/>
              </a:lnSpc>
              <a:spcBef>
                <a:spcPts val="600"/>
              </a:spcBef>
              <a:spcAft>
                <a:spcPts val="0"/>
              </a:spcAft>
              <a:buClr>
                <a:srgbClr val="4D4948"/>
              </a:buClr>
              <a:buSzTx/>
              <a:buFont typeface="Wingdings" pitchFamily="2" charset="2"/>
              <a:buNone/>
              <a:defRPr/>
            </a:pPr>
            <a:r>
              <a:rPr lang="pt-BR" sz="2800" u="sng" dirty="0" smtClean="0">
                <a:solidFill>
                  <a:schemeClr val="bg2"/>
                </a:solidFill>
              </a:rPr>
              <a:t>Aplicabilidade</a:t>
            </a:r>
          </a:p>
          <a:p>
            <a:pPr marL="1588" indent="12700" algn="just">
              <a:lnSpc>
                <a:spcPct val="120000"/>
              </a:lnSpc>
              <a:spcBef>
                <a:spcPts val="600"/>
              </a:spcBef>
              <a:spcAft>
                <a:spcPts val="0"/>
              </a:spcAft>
              <a:buClr>
                <a:srgbClr val="4D4948"/>
              </a:buClr>
              <a:buSzTx/>
              <a:buFont typeface="Wingdings" pitchFamily="2" charset="2"/>
              <a:buNone/>
              <a:defRPr/>
            </a:pPr>
            <a:r>
              <a:rPr lang="pt-BR" sz="2800" dirty="0" smtClean="0">
                <a:solidFill>
                  <a:schemeClr val="bg2"/>
                </a:solidFill>
              </a:rPr>
              <a:t>De forma análoga ao regime da Lei 8.666/1993, o sistema poderá ser adotado quando (art. 89 do Decreto 7.581/2011):</a:t>
            </a:r>
          </a:p>
          <a:p>
            <a:pPr marL="1588" indent="12700" algn="just">
              <a:lnSpc>
                <a:spcPct val="120000"/>
              </a:lnSpc>
              <a:spcBef>
                <a:spcPts val="600"/>
              </a:spcBef>
              <a:spcAft>
                <a:spcPts val="0"/>
              </a:spcAft>
              <a:buClrTx/>
              <a:buSzTx/>
              <a:buFont typeface="Wingdings" pitchFamily="2" charset="2"/>
              <a:buChar char="Ø"/>
              <a:defRPr/>
            </a:pPr>
            <a:r>
              <a:rPr lang="pt-BR" sz="2800" dirty="0" smtClean="0">
                <a:solidFill>
                  <a:schemeClr val="bg2"/>
                </a:solidFill>
              </a:rPr>
              <a:t> pelas características do bem ou serviço, houver necessidade de contratações frequentes;</a:t>
            </a:r>
          </a:p>
          <a:p>
            <a:pPr marL="1588" indent="12700" algn="just">
              <a:lnSpc>
                <a:spcPct val="120000"/>
              </a:lnSpc>
              <a:spcBef>
                <a:spcPts val="600"/>
              </a:spcBef>
              <a:spcAft>
                <a:spcPts val="0"/>
              </a:spcAft>
              <a:buClrTx/>
              <a:buSzTx/>
              <a:buFont typeface="Wingdings" pitchFamily="2" charset="2"/>
              <a:buChar char="Ø"/>
              <a:defRPr/>
            </a:pPr>
            <a:r>
              <a:rPr lang="pt-BR" sz="2800" dirty="0" smtClean="0">
                <a:solidFill>
                  <a:schemeClr val="bg2"/>
                </a:solidFill>
              </a:rPr>
              <a:t> for conveniente a aquisição de bens ou a contratação de serviços para atendimento a mais de um órgão ou entidade, ou a programas de governo; </a:t>
            </a:r>
          </a:p>
        </p:txBody>
      </p:sp>
      <p:sp>
        <p:nvSpPr>
          <p:cNvPr id="224259" name="Rectangle 2"/>
          <p:cNvSpPr>
            <a:spLocks noGrp="1" noChangeArrowheads="1"/>
          </p:cNvSpPr>
          <p:nvPr>
            <p:ph type="title"/>
          </p:nvPr>
        </p:nvSpPr>
        <p:spPr>
          <a:xfrm>
            <a:off x="1043608" y="274638"/>
            <a:ext cx="7643192" cy="418058"/>
          </a:xfrm>
        </p:spPr>
        <p:txBody>
          <a:bodyPr/>
          <a:lstStyle/>
          <a:p>
            <a:pPr algn="ctr" eaLnBrk="1" hangingPunct="1"/>
            <a:r>
              <a:rPr lang="pt-BR" sz="2800" dirty="0" smtClean="0">
                <a:latin typeface="Eras Demi ITC" pitchFamily="34" charset="0"/>
              </a:rPr>
              <a:t/>
            </a:r>
            <a:br>
              <a:rPr lang="pt-BR" sz="2800" dirty="0" smtClean="0">
                <a:latin typeface="Eras Demi ITC" pitchFamily="34" charset="0"/>
              </a:rPr>
            </a:br>
            <a:r>
              <a:rPr lang="pt-BR" sz="2800" dirty="0" smtClean="0">
                <a:solidFill>
                  <a:schemeClr val="bg1"/>
                </a:solidFill>
                <a:latin typeface="Arial Black" pitchFamily="34" charset="0"/>
                <a:ea typeface="ＭＳ Ｐゴシック" pitchFamily="-1" charset="-128"/>
              </a:rPr>
              <a:t>     Sistema de Registro de Preços</a:t>
            </a:r>
            <a:r>
              <a:rPr lang="pt-BR" sz="2800" dirty="0" smtClean="0">
                <a:latin typeface="Eras Demi ITC" pitchFamily="34" charset="0"/>
              </a:rPr>
              <a:t/>
            </a:r>
            <a:br>
              <a:rPr lang="pt-BR" sz="2800" dirty="0" smtClean="0">
                <a:latin typeface="Eras Demi ITC" pitchFamily="34" charset="0"/>
              </a:rPr>
            </a:br>
            <a:r>
              <a:rPr lang="pt-BR" sz="2800" dirty="0" smtClean="0">
                <a:latin typeface="Eras Demi ITC" pitchFamily="34" charset="0"/>
              </a:rPr>
              <a:t/>
            </a:r>
            <a:br>
              <a:rPr lang="pt-BR" sz="2800" dirty="0" smtClean="0">
                <a:latin typeface="Eras Demi ITC" pitchFamily="34" charset="0"/>
              </a:rPr>
            </a:br>
            <a:endParaRPr lang="pt-BR" sz="1800" dirty="0" smtClean="0">
              <a:solidFill>
                <a:srgbClr val="4D4948"/>
              </a:solidFill>
            </a:endParaRPr>
          </a:p>
        </p:txBody>
      </p:sp>
    </p:spTree>
    <p:extLst>
      <p:ext uri="{BB962C8B-B14F-4D97-AF65-F5344CB8AC3E}">
        <p14:creationId xmlns:p14="http://schemas.microsoft.com/office/powerpoint/2010/main" val="4167046218"/>
      </p:ext>
    </p:extLst>
  </p:cSld>
  <p:clrMapOvr>
    <a:masterClrMapping/>
  </p:clrMapOvr>
  <p:transition/>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0707" name="Rectangle 1027"/>
          <p:cNvSpPr>
            <a:spLocks noGrp="1" noChangeArrowheads="1"/>
          </p:cNvSpPr>
          <p:nvPr>
            <p:ph type="body" idx="1"/>
          </p:nvPr>
        </p:nvSpPr>
        <p:spPr>
          <a:xfrm>
            <a:off x="395288" y="1196975"/>
            <a:ext cx="8232775" cy="4805363"/>
          </a:xfrm>
        </p:spPr>
        <p:txBody>
          <a:bodyPr/>
          <a:lstStyle/>
          <a:p>
            <a:pPr marL="457200" lvl="1" indent="-457200" algn="just" eaLnBrk="1" hangingPunct="1">
              <a:lnSpc>
                <a:spcPct val="150000"/>
              </a:lnSpc>
              <a:spcBef>
                <a:spcPts val="1200"/>
              </a:spcBef>
              <a:buSzPct val="101000"/>
              <a:buFont typeface="Wingdings" pitchFamily="2" charset="2"/>
              <a:buChar char="Ø"/>
              <a:defRPr/>
            </a:pPr>
            <a:r>
              <a:rPr lang="pt-BR" sz="2800" dirty="0" smtClean="0">
                <a:solidFill>
                  <a:schemeClr val="bg2"/>
                </a:solidFill>
                <a:ea typeface="+mn-ea"/>
                <a:cs typeface="+mn-cs"/>
              </a:rPr>
              <a:t>for mais conveniente a aquisição de bens com previsão de entregas parceladas ou contratação de serviços remunerados por unidade de medida ou em regime de tarefa;</a:t>
            </a:r>
          </a:p>
          <a:p>
            <a:pPr marL="457200" lvl="1" indent="-457200" algn="just" eaLnBrk="1" hangingPunct="1">
              <a:lnSpc>
                <a:spcPct val="150000"/>
              </a:lnSpc>
              <a:spcBef>
                <a:spcPts val="1200"/>
              </a:spcBef>
              <a:buSzPct val="101000"/>
              <a:buFont typeface="Wingdings" pitchFamily="2" charset="2"/>
              <a:buChar char="Ø"/>
              <a:defRPr/>
            </a:pPr>
            <a:r>
              <a:rPr lang="pt-BR" sz="2800" dirty="0" smtClean="0">
                <a:solidFill>
                  <a:schemeClr val="bg2"/>
                </a:solidFill>
                <a:ea typeface="+mn-ea"/>
                <a:cs typeface="+mn-cs"/>
              </a:rPr>
              <a:t>pela natureza do objeto, não for possível definir previamente o quantitativo a ser demandado pela administração pública.</a:t>
            </a:r>
          </a:p>
          <a:p>
            <a:pPr algn="just">
              <a:lnSpc>
                <a:spcPct val="120000"/>
              </a:lnSpc>
              <a:spcBef>
                <a:spcPct val="45000"/>
              </a:spcBef>
              <a:spcAft>
                <a:spcPct val="20000"/>
              </a:spcAft>
              <a:buClr>
                <a:srgbClr val="4D4948"/>
              </a:buClr>
              <a:buSzTx/>
              <a:buFont typeface="Wingdings" pitchFamily="2" charset="2"/>
              <a:buNone/>
              <a:defRPr/>
            </a:pPr>
            <a:endParaRPr lang="pt-BR" dirty="0" smtClean="0">
              <a:solidFill>
                <a:schemeClr val="bg2"/>
              </a:solidFill>
            </a:endParaRPr>
          </a:p>
        </p:txBody>
      </p:sp>
      <p:sp>
        <p:nvSpPr>
          <p:cNvPr id="225283" name="Rectangle 2"/>
          <p:cNvSpPr>
            <a:spLocks noGrp="1" noChangeArrowheads="1"/>
          </p:cNvSpPr>
          <p:nvPr>
            <p:ph type="title"/>
          </p:nvPr>
        </p:nvSpPr>
        <p:spPr>
          <a:xfrm>
            <a:off x="1187624" y="0"/>
            <a:ext cx="7509520" cy="850106"/>
          </a:xfrm>
        </p:spPr>
        <p:txBody>
          <a:bodyPr/>
          <a:lstStyle/>
          <a:p>
            <a:pPr algn="ctr" eaLnBrk="1" hangingPunct="1"/>
            <a:r>
              <a:rPr lang="pt-BR" sz="2800" dirty="0" smtClean="0">
                <a:solidFill>
                  <a:schemeClr val="bg1"/>
                </a:solidFill>
                <a:latin typeface="Arial Black" pitchFamily="34" charset="0"/>
                <a:ea typeface="ＭＳ Ｐゴシック" pitchFamily="-1" charset="-128"/>
              </a:rPr>
              <a:t>Sistema de Registro de Preços</a:t>
            </a:r>
            <a:endParaRPr lang="pt-BR" sz="1800" dirty="0" smtClean="0">
              <a:solidFill>
                <a:srgbClr val="4D4948"/>
              </a:solidFill>
            </a:endParaRPr>
          </a:p>
        </p:txBody>
      </p:sp>
    </p:spTree>
    <p:extLst>
      <p:ext uri="{BB962C8B-B14F-4D97-AF65-F5344CB8AC3E}">
        <p14:creationId xmlns:p14="http://schemas.microsoft.com/office/powerpoint/2010/main" val="4157237768"/>
      </p:ext>
    </p:extLst>
  </p:cSld>
  <p:clrMapOvr>
    <a:masterClrMapping/>
  </p:clrMapOvr>
  <p:transition/>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0707" name="Rectangle 1027"/>
          <p:cNvSpPr>
            <a:spLocks noGrp="1" noChangeArrowheads="1"/>
          </p:cNvSpPr>
          <p:nvPr>
            <p:ph type="body" idx="1"/>
          </p:nvPr>
        </p:nvSpPr>
        <p:spPr>
          <a:xfrm>
            <a:off x="323850" y="1268239"/>
            <a:ext cx="8448675" cy="5545137"/>
          </a:xfrm>
        </p:spPr>
        <p:txBody>
          <a:bodyPr/>
          <a:lstStyle/>
          <a:p>
            <a:pPr marL="0" lvl="1" indent="0" algn="ctr">
              <a:lnSpc>
                <a:spcPct val="150000"/>
              </a:lnSpc>
              <a:spcBef>
                <a:spcPts val="600"/>
              </a:spcBef>
              <a:spcAft>
                <a:spcPts val="600"/>
              </a:spcAft>
              <a:buNone/>
              <a:defRPr/>
            </a:pPr>
            <a:r>
              <a:rPr lang="pt-BR" sz="2800" b="1" dirty="0">
                <a:solidFill>
                  <a:schemeClr val="bg2"/>
                </a:solidFill>
              </a:rPr>
              <a:t>Diversamente ao SRP da Lei 8.666/1993</a:t>
            </a:r>
          </a:p>
          <a:p>
            <a:pPr marL="0" lvl="1" indent="0" algn="just">
              <a:lnSpc>
                <a:spcPct val="130000"/>
              </a:lnSpc>
              <a:spcBef>
                <a:spcPts val="600"/>
              </a:spcBef>
              <a:spcAft>
                <a:spcPts val="600"/>
              </a:spcAft>
              <a:buFont typeface="Wingdings" pitchFamily="2" charset="2"/>
              <a:buChar char="Ø"/>
              <a:defRPr/>
            </a:pPr>
            <a:r>
              <a:rPr lang="pt-BR" sz="2800" dirty="0">
                <a:solidFill>
                  <a:schemeClr val="bg2"/>
                </a:solidFill>
              </a:rPr>
              <a:t> possível o registro de preços superiores aos do primeiro colocado;</a:t>
            </a:r>
          </a:p>
          <a:p>
            <a:pPr marL="0" lvl="1" indent="0" algn="just">
              <a:lnSpc>
                <a:spcPct val="130000"/>
              </a:lnSpc>
              <a:spcBef>
                <a:spcPts val="600"/>
              </a:spcBef>
              <a:spcAft>
                <a:spcPts val="600"/>
              </a:spcAft>
              <a:buFont typeface="Wingdings" pitchFamily="2" charset="2"/>
              <a:buChar char="Ø"/>
              <a:defRPr/>
            </a:pPr>
            <a:r>
              <a:rPr lang="pt-BR" sz="2800" dirty="0">
                <a:solidFill>
                  <a:schemeClr val="bg2"/>
                </a:solidFill>
              </a:rPr>
              <a:t> norma não prevê a possibilidade de prorrogação da ata;</a:t>
            </a:r>
          </a:p>
          <a:p>
            <a:pPr marL="0" lvl="1" indent="0" algn="just">
              <a:lnSpc>
                <a:spcPct val="130000"/>
              </a:lnSpc>
              <a:spcBef>
                <a:spcPts val="600"/>
              </a:spcBef>
              <a:spcAft>
                <a:spcPts val="600"/>
              </a:spcAft>
              <a:buFont typeface="Wingdings" pitchFamily="2" charset="2"/>
              <a:buChar char="Ø"/>
              <a:defRPr/>
            </a:pPr>
            <a:r>
              <a:rPr lang="pt-BR" sz="2800" dirty="0">
                <a:solidFill>
                  <a:schemeClr val="bg2"/>
                </a:solidFill>
              </a:rPr>
              <a:t>  contratação de </a:t>
            </a:r>
            <a:r>
              <a:rPr lang="pt-BR" sz="2800" smtClean="0">
                <a:solidFill>
                  <a:schemeClr val="bg2"/>
                </a:solidFill>
              </a:rPr>
              <a:t>obras padronizadas.</a:t>
            </a:r>
            <a:endParaRPr lang="pt-BR" sz="2800" dirty="0">
              <a:solidFill>
                <a:schemeClr val="bg2"/>
              </a:solidFill>
            </a:endParaRPr>
          </a:p>
          <a:p>
            <a:pPr marL="0" lvl="1" indent="0" algn="just">
              <a:lnSpc>
                <a:spcPct val="150000"/>
              </a:lnSpc>
              <a:spcBef>
                <a:spcPts val="600"/>
              </a:spcBef>
              <a:spcAft>
                <a:spcPts val="600"/>
              </a:spcAft>
              <a:buNone/>
              <a:defRPr/>
            </a:pPr>
            <a:endParaRPr lang="pt-BR" dirty="0" smtClean="0"/>
          </a:p>
        </p:txBody>
      </p:sp>
      <p:sp>
        <p:nvSpPr>
          <p:cNvPr id="233475" name="Rectangle 2"/>
          <p:cNvSpPr>
            <a:spLocks noGrp="1" noChangeArrowheads="1"/>
          </p:cNvSpPr>
          <p:nvPr>
            <p:ph type="title"/>
          </p:nvPr>
        </p:nvSpPr>
        <p:spPr>
          <a:xfrm>
            <a:off x="971600" y="274638"/>
            <a:ext cx="7715200" cy="418058"/>
          </a:xfrm>
        </p:spPr>
        <p:txBody>
          <a:bodyPr/>
          <a:lstStyle/>
          <a:p>
            <a:pPr algn="ctr" eaLnBrk="1" hangingPunct="1"/>
            <a:r>
              <a:rPr lang="pt-BR" sz="2800" dirty="0" smtClean="0">
                <a:solidFill>
                  <a:schemeClr val="bg1"/>
                </a:solidFill>
                <a:latin typeface="Arial Black" pitchFamily="34" charset="0"/>
                <a:ea typeface="ＭＳ Ｐゴシック" pitchFamily="-1" charset="-128"/>
              </a:rPr>
              <a:t>Sistema de Registro de Preços</a:t>
            </a:r>
            <a:endParaRPr lang="pt-BR" sz="1800" dirty="0" smtClean="0">
              <a:solidFill>
                <a:srgbClr val="4D4948"/>
              </a:solidFill>
            </a:endParaRPr>
          </a:p>
        </p:txBody>
      </p:sp>
    </p:spTree>
    <p:extLst>
      <p:ext uri="{BB962C8B-B14F-4D97-AF65-F5344CB8AC3E}">
        <p14:creationId xmlns:p14="http://schemas.microsoft.com/office/powerpoint/2010/main" val="249752130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467544" y="980728"/>
            <a:ext cx="8352928" cy="5256584"/>
          </a:xfrm>
        </p:spPr>
        <p:txBody>
          <a:bodyPr/>
          <a:lstStyle/>
          <a:p>
            <a:pPr marL="0" indent="0" algn="just" eaLnBrk="1" hangingPunct="1">
              <a:lnSpc>
                <a:spcPct val="130000"/>
              </a:lnSpc>
              <a:spcBef>
                <a:spcPts val="600"/>
              </a:spcBef>
              <a:buNone/>
            </a:pPr>
            <a:r>
              <a:rPr lang="pt-BR" sz="2700" dirty="0" smtClean="0">
                <a:solidFill>
                  <a:schemeClr val="bg2"/>
                </a:solidFill>
              </a:rPr>
              <a:t>Os tribunais de contas e o TCU também sofrem os efeitos dessa sobrecarga política.</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Algumas experiências vivenciadas pelo TCU:</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1) </a:t>
            </a:r>
            <a:r>
              <a:rPr lang="pt-BR" sz="2700" u="sng" dirty="0" smtClean="0">
                <a:solidFill>
                  <a:schemeClr val="bg2"/>
                </a:solidFill>
              </a:rPr>
              <a:t>transposição do Rio São Francisco</a:t>
            </a:r>
            <a:r>
              <a:rPr lang="pt-BR" sz="2700" dirty="0" smtClean="0">
                <a:solidFill>
                  <a:schemeClr val="bg2"/>
                </a:solidFill>
              </a:rPr>
              <a:t> – percebeu-se que o debate político não estava suficientemente maduro para merecer, do Tribunal, um exame puramente técnico. O debate político, ainda não esgotado, foi claramente transferido para o Tribunal;</a:t>
            </a:r>
          </a:p>
          <a:p>
            <a:pPr marL="0" indent="0" algn="just" eaLnBrk="1" hangingPunct="1">
              <a:lnSpc>
                <a:spcPct val="130000"/>
              </a:lnSpc>
              <a:spcBef>
                <a:spcPts val="600"/>
              </a:spcBef>
              <a:buNone/>
            </a:pPr>
            <a:endParaRPr lang="pt-BR" sz="2700" dirty="0" smtClean="0">
              <a:solidFill>
                <a:schemeClr val="bg2"/>
              </a:solidFill>
            </a:endParaRPr>
          </a:p>
        </p:txBody>
      </p:sp>
    </p:spTree>
    <p:extLst>
      <p:ext uri="{BB962C8B-B14F-4D97-AF65-F5344CB8AC3E}">
        <p14:creationId xmlns:p14="http://schemas.microsoft.com/office/powerpoint/2010/main" val="2542284918"/>
      </p:ext>
    </p:extLst>
  </p:cSld>
  <p:clrMapOvr>
    <a:masterClrMapping/>
  </p:clrMapOvr>
  <p:transition/>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0707" name="Rectangle 1027"/>
          <p:cNvSpPr>
            <a:spLocks noGrp="1" noChangeArrowheads="1"/>
          </p:cNvSpPr>
          <p:nvPr>
            <p:ph type="body" idx="1"/>
          </p:nvPr>
        </p:nvSpPr>
        <p:spPr>
          <a:xfrm>
            <a:off x="468313" y="981075"/>
            <a:ext cx="8231187" cy="5327650"/>
          </a:xfrm>
        </p:spPr>
        <p:txBody>
          <a:bodyPr/>
          <a:lstStyle/>
          <a:p>
            <a:pPr marL="0" indent="0" algn="just">
              <a:lnSpc>
                <a:spcPct val="140000"/>
              </a:lnSpc>
              <a:spcBef>
                <a:spcPts val="1200"/>
              </a:spcBef>
              <a:spcAft>
                <a:spcPts val="0"/>
              </a:spcAft>
              <a:buClr>
                <a:srgbClr val="4D4948"/>
              </a:buClr>
              <a:buSzTx/>
              <a:buFont typeface="Wingdings" pitchFamily="2" charset="2"/>
              <a:buNone/>
              <a:defRPr/>
            </a:pPr>
            <a:r>
              <a:rPr lang="pt-BR" sz="2800" dirty="0" smtClean="0">
                <a:solidFill>
                  <a:schemeClr val="bg2"/>
                </a:solidFill>
              </a:rPr>
              <a:t>Os legitimados que não tenham participado do certame licitatório, poderão aderir à ata de registro de preços, respeitado o seu prazo de vigência  (art. 102 do Decreto 7.581/2011).</a:t>
            </a:r>
          </a:p>
          <a:p>
            <a:pPr marL="0" indent="0" algn="just">
              <a:lnSpc>
                <a:spcPct val="140000"/>
              </a:lnSpc>
              <a:spcBef>
                <a:spcPts val="1200"/>
              </a:spcBef>
              <a:spcAft>
                <a:spcPts val="0"/>
              </a:spcAft>
              <a:buClr>
                <a:srgbClr val="4D4948"/>
              </a:buClr>
              <a:buSzTx/>
              <a:buFont typeface="Wingdings" pitchFamily="2" charset="2"/>
              <a:buNone/>
              <a:defRPr/>
            </a:pPr>
            <a:r>
              <a:rPr lang="pt-BR" sz="2800" dirty="0" smtClean="0">
                <a:solidFill>
                  <a:schemeClr val="bg2"/>
                </a:solidFill>
              </a:rPr>
              <a:t>Trata-se da figura do “carona” também prevista no registro de preços regido pela Lei 8.666/1993. </a:t>
            </a:r>
          </a:p>
          <a:p>
            <a:pPr algn="just">
              <a:lnSpc>
                <a:spcPct val="120000"/>
              </a:lnSpc>
              <a:spcBef>
                <a:spcPts val="800"/>
              </a:spcBef>
              <a:spcAft>
                <a:spcPct val="20000"/>
              </a:spcAft>
              <a:buClr>
                <a:srgbClr val="4D4948"/>
              </a:buClr>
              <a:buSzTx/>
              <a:buFont typeface="Wingdings" pitchFamily="2" charset="2"/>
              <a:buNone/>
              <a:defRPr/>
            </a:pPr>
            <a:endParaRPr lang="pt-BR" dirty="0" smtClean="0">
              <a:solidFill>
                <a:schemeClr val="bg2"/>
              </a:solidFill>
            </a:endParaRPr>
          </a:p>
        </p:txBody>
      </p:sp>
      <p:sp>
        <p:nvSpPr>
          <p:cNvPr id="243715" name="Rectangle 2"/>
          <p:cNvSpPr>
            <a:spLocks noGrp="1" noChangeArrowheads="1"/>
          </p:cNvSpPr>
          <p:nvPr>
            <p:ph type="title"/>
          </p:nvPr>
        </p:nvSpPr>
        <p:spPr>
          <a:xfrm>
            <a:off x="971600" y="274638"/>
            <a:ext cx="7715200" cy="562074"/>
          </a:xfrm>
        </p:spPr>
        <p:txBody>
          <a:bodyPr/>
          <a:lstStyle/>
          <a:p>
            <a:pPr algn="ctr" eaLnBrk="1" hangingPunct="1"/>
            <a:r>
              <a:rPr lang="pt-BR" sz="2800" dirty="0" smtClean="0">
                <a:solidFill>
                  <a:schemeClr val="bg1"/>
                </a:solidFill>
                <a:latin typeface="Arial Black" pitchFamily="34" charset="0"/>
                <a:ea typeface="ＭＳ Ｐゴシック" pitchFamily="-1" charset="-128"/>
              </a:rPr>
              <a:t>Adesão </a:t>
            </a:r>
            <a:r>
              <a:rPr lang="pt-BR" sz="2800" dirty="0" smtClean="0">
                <a:latin typeface="Eras Demi ITC" pitchFamily="34" charset="0"/>
              </a:rPr>
              <a:t/>
            </a:r>
            <a:br>
              <a:rPr lang="pt-BR" sz="2800" dirty="0" smtClean="0">
                <a:latin typeface="Eras Demi ITC" pitchFamily="34" charset="0"/>
              </a:rPr>
            </a:br>
            <a:endParaRPr lang="pt-BR" sz="1800" dirty="0" smtClean="0">
              <a:solidFill>
                <a:srgbClr val="4D4948"/>
              </a:solidFill>
            </a:endParaRPr>
          </a:p>
        </p:txBody>
      </p:sp>
    </p:spTree>
    <p:extLst>
      <p:ext uri="{BB962C8B-B14F-4D97-AF65-F5344CB8AC3E}">
        <p14:creationId xmlns:p14="http://schemas.microsoft.com/office/powerpoint/2010/main" val="3816379264"/>
      </p:ext>
    </p:extLst>
  </p:cSld>
  <p:clrMapOvr>
    <a:masterClrMapping/>
  </p:clrMapOvr>
  <p:transition/>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Título 1"/>
          <p:cNvSpPr>
            <a:spLocks noGrp="1"/>
          </p:cNvSpPr>
          <p:nvPr>
            <p:ph type="title"/>
          </p:nvPr>
        </p:nvSpPr>
        <p:spPr>
          <a:xfrm>
            <a:off x="921316" y="116632"/>
            <a:ext cx="8229600" cy="634082"/>
          </a:xfrm>
        </p:spPr>
        <p:txBody>
          <a:bodyPr/>
          <a:lstStyle/>
          <a:p>
            <a:pPr algn="ctr"/>
            <a:r>
              <a:rPr lang="pt-BR" sz="2800" dirty="0" smtClean="0">
                <a:solidFill>
                  <a:schemeClr val="bg1"/>
                </a:solidFill>
                <a:latin typeface="Arial Black" pitchFamily="34" charset="0"/>
                <a:ea typeface="ＭＳ Ｐゴシック" pitchFamily="-1" charset="-128"/>
              </a:rPr>
              <a:t>Adesão</a:t>
            </a:r>
            <a:endParaRPr lang="pt-BR" sz="2800" dirty="0" smtClean="0"/>
          </a:p>
        </p:txBody>
      </p:sp>
      <p:sp>
        <p:nvSpPr>
          <p:cNvPr id="141315" name="Espaço Reservado para Conteúdo 2"/>
          <p:cNvSpPr>
            <a:spLocks noGrp="1"/>
          </p:cNvSpPr>
          <p:nvPr>
            <p:ph idx="1"/>
          </p:nvPr>
        </p:nvSpPr>
        <p:spPr>
          <a:xfrm>
            <a:off x="668338" y="908050"/>
            <a:ext cx="7864475" cy="5473700"/>
          </a:xfrm>
        </p:spPr>
        <p:txBody>
          <a:bodyPr/>
          <a:lstStyle/>
          <a:p>
            <a:pPr marL="1588" indent="12700" algn="just">
              <a:lnSpc>
                <a:spcPct val="150000"/>
              </a:lnSpc>
              <a:buFont typeface="Wingdings" pitchFamily="2" charset="2"/>
              <a:buNone/>
            </a:pPr>
            <a:r>
              <a:rPr lang="pt-BR" sz="2800" dirty="0" smtClean="0">
                <a:solidFill>
                  <a:schemeClr val="bg2"/>
                </a:solidFill>
              </a:rPr>
              <a:t>Conferido suporte legal ao instituto do “carona”.</a:t>
            </a:r>
          </a:p>
          <a:p>
            <a:pPr marL="1588" indent="12700" algn="just">
              <a:lnSpc>
                <a:spcPct val="150000"/>
              </a:lnSpc>
              <a:buNone/>
            </a:pPr>
            <a:r>
              <a:rPr lang="pt-BR" sz="2800" dirty="0" smtClean="0">
                <a:solidFill>
                  <a:schemeClr val="bg2"/>
                </a:solidFill>
              </a:rPr>
              <a:t>§ 1</a:t>
            </a:r>
            <a:r>
              <a:rPr lang="pt-BR" sz="2800" u="sng" baseline="30000" dirty="0" smtClean="0">
                <a:solidFill>
                  <a:schemeClr val="bg2"/>
                </a:solidFill>
              </a:rPr>
              <a:t>o</a:t>
            </a:r>
            <a:r>
              <a:rPr lang="pt-BR" sz="2800" dirty="0" smtClean="0">
                <a:solidFill>
                  <a:schemeClr val="bg2"/>
                </a:solidFill>
              </a:rPr>
              <a:t> “Poderá aderir ao sistema referido no caput deste artigo qualquer órgão ou entidade responsável pela execução das atividades contempladas no art. 1</a:t>
            </a:r>
            <a:r>
              <a:rPr lang="pt-BR" sz="2800" u="sng" baseline="30000" dirty="0" smtClean="0">
                <a:solidFill>
                  <a:schemeClr val="bg2"/>
                </a:solidFill>
              </a:rPr>
              <a:t>o</a:t>
            </a:r>
            <a:r>
              <a:rPr lang="pt-BR" sz="2800" dirty="0" smtClean="0">
                <a:solidFill>
                  <a:schemeClr val="bg2"/>
                </a:solidFill>
              </a:rPr>
              <a:t> desta Lei.” (§ 1º do art. 32 da Lei n° 12.462/2011)</a:t>
            </a:r>
          </a:p>
          <a:p>
            <a:pPr marL="1588" indent="12700" algn="just">
              <a:lnSpc>
                <a:spcPct val="150000"/>
              </a:lnSpc>
              <a:buFont typeface="Wingdings" pitchFamily="2" charset="2"/>
              <a:buNone/>
            </a:pPr>
            <a:endParaRPr lang="pt-BR" dirty="0" smtClean="0">
              <a:solidFill>
                <a:schemeClr val="bg2"/>
              </a:solidFill>
            </a:endParaRPr>
          </a:p>
        </p:txBody>
      </p:sp>
    </p:spTree>
    <p:extLst>
      <p:ext uri="{BB962C8B-B14F-4D97-AF65-F5344CB8AC3E}">
        <p14:creationId xmlns:p14="http://schemas.microsoft.com/office/powerpoint/2010/main" val="4158516081"/>
      </p:ext>
    </p:extLst>
  </p:cSld>
  <p:clrMapOvr>
    <a:masterClrMapping/>
  </p:clrMapOvr>
  <p:transition/>
</p:sld>
</file>

<file path=ppt/slides/slide1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0707" name="Rectangle 1027"/>
          <p:cNvSpPr>
            <a:spLocks noGrp="1" noChangeArrowheads="1"/>
          </p:cNvSpPr>
          <p:nvPr>
            <p:ph type="body" idx="1"/>
          </p:nvPr>
        </p:nvSpPr>
        <p:spPr>
          <a:xfrm>
            <a:off x="395288" y="836613"/>
            <a:ext cx="8377237" cy="5472112"/>
          </a:xfrm>
        </p:spPr>
        <p:txBody>
          <a:bodyPr/>
          <a:lstStyle/>
          <a:p>
            <a:pPr marL="0" indent="0" algn="just">
              <a:lnSpc>
                <a:spcPct val="140000"/>
              </a:lnSpc>
              <a:spcBef>
                <a:spcPts val="1200"/>
              </a:spcBef>
              <a:spcAft>
                <a:spcPts val="0"/>
              </a:spcAft>
              <a:buClr>
                <a:srgbClr val="4D4948"/>
              </a:buClr>
              <a:buSzTx/>
              <a:buFont typeface="Wingdings" pitchFamily="2" charset="2"/>
              <a:buNone/>
              <a:defRPr/>
            </a:pPr>
            <a:r>
              <a:rPr lang="pt-BR" sz="2800" dirty="0" smtClean="0">
                <a:solidFill>
                  <a:schemeClr val="bg2"/>
                </a:solidFill>
              </a:rPr>
              <a:t>Há diferença em relação às contratações dos órgãos participantes e do órgão gerenciador. </a:t>
            </a:r>
          </a:p>
          <a:p>
            <a:pPr marL="0" indent="0" algn="just">
              <a:lnSpc>
                <a:spcPct val="140000"/>
              </a:lnSpc>
              <a:spcBef>
                <a:spcPts val="1200"/>
              </a:spcBef>
              <a:spcAft>
                <a:spcPts val="0"/>
              </a:spcAft>
              <a:buClr>
                <a:srgbClr val="4D4948"/>
              </a:buClr>
              <a:buSzTx/>
              <a:buFont typeface="Wingdings" pitchFamily="2" charset="2"/>
              <a:buNone/>
              <a:defRPr/>
            </a:pPr>
            <a:r>
              <a:rPr lang="pt-BR" sz="2800" dirty="0" smtClean="0">
                <a:solidFill>
                  <a:schemeClr val="bg2"/>
                </a:solidFill>
              </a:rPr>
              <a:t>Quando se trata dos aderentes, </a:t>
            </a:r>
            <a:r>
              <a:rPr lang="pt-BR" sz="2800" b="1" dirty="0" smtClean="0">
                <a:solidFill>
                  <a:schemeClr val="bg2"/>
                </a:solidFill>
              </a:rPr>
              <a:t>as contratações estão limitadas aos fornecedores com o menor valor</a:t>
            </a:r>
            <a:r>
              <a:rPr lang="pt-BR" sz="2800" dirty="0" smtClean="0">
                <a:solidFill>
                  <a:schemeClr val="bg2"/>
                </a:solidFill>
              </a:rPr>
              <a:t> e não podem ser estendidas aos demais registrados, como ocorre com os outros contratantes. (§ 2º do art. 103 do Decreto 7.581/2011)</a:t>
            </a:r>
          </a:p>
          <a:p>
            <a:pPr algn="just">
              <a:lnSpc>
                <a:spcPct val="120000"/>
              </a:lnSpc>
              <a:spcBef>
                <a:spcPts val="800"/>
              </a:spcBef>
              <a:spcAft>
                <a:spcPct val="20000"/>
              </a:spcAft>
              <a:buClr>
                <a:srgbClr val="4D4948"/>
              </a:buClr>
              <a:buSzTx/>
              <a:buFont typeface="Wingdings" pitchFamily="2" charset="2"/>
              <a:buNone/>
              <a:defRPr/>
            </a:pPr>
            <a:endParaRPr lang="pt-BR" dirty="0" smtClean="0">
              <a:solidFill>
                <a:schemeClr val="bg2"/>
              </a:solidFill>
            </a:endParaRPr>
          </a:p>
        </p:txBody>
      </p:sp>
      <p:sp>
        <p:nvSpPr>
          <p:cNvPr id="244739" name="Rectangle 2"/>
          <p:cNvSpPr>
            <a:spLocks noGrp="1" noChangeArrowheads="1"/>
          </p:cNvSpPr>
          <p:nvPr>
            <p:ph type="title"/>
          </p:nvPr>
        </p:nvSpPr>
        <p:spPr>
          <a:xfrm>
            <a:off x="1447800" y="0"/>
            <a:ext cx="7696200" cy="820738"/>
          </a:xfrm>
        </p:spPr>
        <p:txBody>
          <a:bodyPr/>
          <a:lstStyle/>
          <a:p>
            <a:pPr algn="ctr" eaLnBrk="1" hangingPunct="1"/>
            <a:r>
              <a:rPr lang="pt-BR" sz="2800" dirty="0" smtClean="0">
                <a:solidFill>
                  <a:schemeClr val="bg1"/>
                </a:solidFill>
                <a:latin typeface="Arial Black" pitchFamily="34" charset="0"/>
                <a:ea typeface="ＭＳ Ｐゴシック" pitchFamily="-1" charset="-128"/>
              </a:rPr>
              <a:t>Adesão</a:t>
            </a:r>
            <a:endParaRPr lang="pt-BR" sz="2800" dirty="0" smtClean="0">
              <a:latin typeface="Eras Demi ITC" pitchFamily="34" charset="0"/>
            </a:endParaRPr>
          </a:p>
        </p:txBody>
      </p:sp>
    </p:spTree>
    <p:extLst>
      <p:ext uri="{BB962C8B-B14F-4D97-AF65-F5344CB8AC3E}">
        <p14:creationId xmlns:p14="http://schemas.microsoft.com/office/powerpoint/2010/main" val="1757448238"/>
      </p:ext>
    </p:extLst>
  </p:cSld>
  <p:clrMapOvr>
    <a:masterClrMapping/>
  </p:clrMapOvr>
  <p:transition/>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Título 1"/>
          <p:cNvSpPr>
            <a:spLocks noGrp="1"/>
          </p:cNvSpPr>
          <p:nvPr>
            <p:ph type="title"/>
          </p:nvPr>
        </p:nvSpPr>
        <p:spPr>
          <a:xfrm>
            <a:off x="971600" y="274638"/>
            <a:ext cx="7715200" cy="418058"/>
          </a:xfrm>
        </p:spPr>
        <p:txBody>
          <a:bodyPr/>
          <a:lstStyle/>
          <a:p>
            <a:pPr algn="ctr"/>
            <a:r>
              <a:rPr lang="pt-BR" sz="2800" dirty="0" smtClean="0">
                <a:solidFill>
                  <a:schemeClr val="bg1"/>
                </a:solidFill>
                <a:latin typeface="Arial Black" pitchFamily="34" charset="0"/>
                <a:ea typeface="ＭＳ Ｐゴシック" pitchFamily="-1" charset="-128"/>
              </a:rPr>
              <a:t>Adesão</a:t>
            </a:r>
            <a:endParaRPr lang="pt-BR" sz="2800" dirty="0" smtClean="0"/>
          </a:p>
        </p:txBody>
      </p:sp>
      <p:sp>
        <p:nvSpPr>
          <p:cNvPr id="141315" name="Espaço Reservado para Conteúdo 2"/>
          <p:cNvSpPr>
            <a:spLocks noGrp="1"/>
          </p:cNvSpPr>
          <p:nvPr>
            <p:ph idx="1"/>
          </p:nvPr>
        </p:nvSpPr>
        <p:spPr>
          <a:xfrm>
            <a:off x="668338" y="908050"/>
            <a:ext cx="7864475" cy="5473700"/>
          </a:xfrm>
        </p:spPr>
        <p:txBody>
          <a:bodyPr/>
          <a:lstStyle/>
          <a:p>
            <a:pPr marL="1588" indent="12700" algn="just">
              <a:lnSpc>
                <a:spcPct val="150000"/>
              </a:lnSpc>
              <a:buFont typeface="Wingdings" pitchFamily="2" charset="2"/>
              <a:buNone/>
            </a:pPr>
            <a:r>
              <a:rPr lang="pt-BR" sz="2800" dirty="0" smtClean="0">
                <a:solidFill>
                  <a:schemeClr val="bg2"/>
                </a:solidFill>
              </a:rPr>
              <a:t>Limites para os órgãos aderentes ao sistema de registro de preços (art. 102 do Decreto  7.581/2011):</a:t>
            </a:r>
          </a:p>
          <a:p>
            <a:pPr marL="422275" lvl="1" indent="12700" algn="just">
              <a:lnSpc>
                <a:spcPct val="140000"/>
              </a:lnSpc>
              <a:spcBef>
                <a:spcPts val="600"/>
              </a:spcBef>
              <a:buFont typeface="Wingdings" pitchFamily="2" charset="2"/>
              <a:buNone/>
            </a:pPr>
            <a:r>
              <a:rPr lang="pt-BR" dirty="0" smtClean="0">
                <a:solidFill>
                  <a:schemeClr val="bg2"/>
                </a:solidFill>
              </a:rPr>
              <a:t>I -  não poderão contratar quantidade superior à </a:t>
            </a:r>
            <a:r>
              <a:rPr lang="pt-BR" b="1" dirty="0" smtClean="0">
                <a:solidFill>
                  <a:schemeClr val="bg2"/>
                </a:solidFill>
              </a:rPr>
              <a:t>soma das estimativas de demanda dos órgãos gerenciador e participantes</a:t>
            </a:r>
            <a:r>
              <a:rPr lang="pt-BR" dirty="0" smtClean="0">
                <a:solidFill>
                  <a:schemeClr val="bg2"/>
                </a:solidFill>
              </a:rPr>
              <a:t>; e</a:t>
            </a:r>
          </a:p>
          <a:p>
            <a:pPr marL="422275" lvl="1" indent="12700" algn="just">
              <a:lnSpc>
                <a:spcPct val="140000"/>
              </a:lnSpc>
              <a:spcBef>
                <a:spcPts val="600"/>
              </a:spcBef>
              <a:buFont typeface="Wingdings" pitchFamily="2" charset="2"/>
              <a:buNone/>
            </a:pPr>
            <a:r>
              <a:rPr lang="pt-BR" dirty="0" smtClean="0">
                <a:solidFill>
                  <a:schemeClr val="bg2"/>
                </a:solidFill>
              </a:rPr>
              <a:t>II – a quantidade global de bens ou serviços que poderão ser contratados não poderá ser superior a </a:t>
            </a:r>
            <a:r>
              <a:rPr lang="pt-BR" b="1" dirty="0" smtClean="0">
                <a:solidFill>
                  <a:schemeClr val="bg2"/>
                </a:solidFill>
              </a:rPr>
              <a:t>5 vezes </a:t>
            </a:r>
            <a:r>
              <a:rPr lang="pt-BR" dirty="0" smtClean="0">
                <a:solidFill>
                  <a:schemeClr val="bg2"/>
                </a:solidFill>
              </a:rPr>
              <a:t>a quantidade prevista para cada item.</a:t>
            </a:r>
          </a:p>
        </p:txBody>
      </p:sp>
    </p:spTree>
    <p:extLst>
      <p:ext uri="{BB962C8B-B14F-4D97-AF65-F5344CB8AC3E}">
        <p14:creationId xmlns:p14="http://schemas.microsoft.com/office/powerpoint/2010/main" val="42148158"/>
      </p:ext>
    </p:extLst>
  </p:cSld>
  <p:clrMapOvr>
    <a:masterClrMapping/>
  </p:clrMapOvr>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ítulo 1"/>
          <p:cNvSpPr>
            <a:spLocks noGrp="1"/>
          </p:cNvSpPr>
          <p:nvPr>
            <p:ph type="title"/>
          </p:nvPr>
        </p:nvSpPr>
        <p:spPr>
          <a:xfrm>
            <a:off x="971600" y="116632"/>
            <a:ext cx="7941568" cy="562074"/>
          </a:xfrm>
        </p:spPr>
        <p:txBody>
          <a:bodyPr/>
          <a:lstStyle/>
          <a:p>
            <a:pPr algn="ctr"/>
            <a:r>
              <a:rPr lang="pt-BR" sz="2800" dirty="0" smtClean="0">
                <a:solidFill>
                  <a:schemeClr val="bg1"/>
                </a:solidFill>
                <a:latin typeface="Arial Black" pitchFamily="34" charset="0"/>
                <a:ea typeface="ＭＳ Ｐゴシック" pitchFamily="-1" charset="-128"/>
              </a:rPr>
              <a:t>Adesão</a:t>
            </a:r>
            <a:endParaRPr lang="pt-BR" sz="2800" dirty="0" smtClean="0"/>
          </a:p>
        </p:txBody>
      </p:sp>
      <p:sp>
        <p:nvSpPr>
          <p:cNvPr id="142339" name="Espaço Reservado para Conteúdo 2"/>
          <p:cNvSpPr>
            <a:spLocks noGrp="1"/>
          </p:cNvSpPr>
          <p:nvPr>
            <p:ph idx="1"/>
          </p:nvPr>
        </p:nvSpPr>
        <p:spPr>
          <a:xfrm>
            <a:off x="454025" y="1196975"/>
            <a:ext cx="8366125" cy="4873625"/>
          </a:xfrm>
        </p:spPr>
        <p:txBody>
          <a:bodyPr/>
          <a:lstStyle/>
          <a:p>
            <a:pPr marL="1588" indent="12700" algn="just">
              <a:lnSpc>
                <a:spcPct val="150000"/>
              </a:lnSpc>
              <a:buFont typeface="Wingdings" pitchFamily="2" charset="2"/>
              <a:buNone/>
            </a:pPr>
            <a:r>
              <a:rPr lang="pt-BR" sz="2800" dirty="0" smtClean="0">
                <a:solidFill>
                  <a:schemeClr val="bg2"/>
                </a:solidFill>
              </a:rPr>
              <a:t>Os órgãos ou entidades da </a:t>
            </a:r>
            <a:r>
              <a:rPr lang="pt-BR" sz="2800" b="1" dirty="0" smtClean="0">
                <a:solidFill>
                  <a:schemeClr val="bg2"/>
                </a:solidFill>
              </a:rPr>
              <a:t>administração pública federal</a:t>
            </a:r>
            <a:r>
              <a:rPr lang="pt-BR" sz="2800" dirty="0" smtClean="0">
                <a:solidFill>
                  <a:schemeClr val="bg2"/>
                </a:solidFill>
              </a:rPr>
              <a:t> </a:t>
            </a:r>
            <a:r>
              <a:rPr lang="pt-BR" sz="2800" b="1" dirty="0" smtClean="0">
                <a:solidFill>
                  <a:schemeClr val="bg2"/>
                </a:solidFill>
              </a:rPr>
              <a:t>não poderão participar ou aderir </a:t>
            </a:r>
            <a:r>
              <a:rPr lang="pt-BR" sz="2800" dirty="0" smtClean="0">
                <a:solidFill>
                  <a:schemeClr val="bg2"/>
                </a:solidFill>
              </a:rPr>
              <a:t>a ata de registro de preços cujo órgão gerenciador integre a </a:t>
            </a:r>
            <a:r>
              <a:rPr lang="pt-BR" sz="2800" b="1" dirty="0" smtClean="0">
                <a:solidFill>
                  <a:schemeClr val="bg2"/>
                </a:solidFill>
              </a:rPr>
              <a:t>administração pública de Estado, do DF ou de Município</a:t>
            </a:r>
            <a:r>
              <a:rPr lang="pt-BR" sz="2800" dirty="0" smtClean="0">
                <a:solidFill>
                  <a:schemeClr val="bg2"/>
                </a:solidFill>
              </a:rPr>
              <a:t>, ressalvada a faculdade da Autoridade Pública Olímpica aderir às atas gerenciadas pelos respectivos consorciados (art. 106 do Decreto).</a:t>
            </a:r>
          </a:p>
        </p:txBody>
      </p:sp>
    </p:spTree>
    <p:extLst>
      <p:ext uri="{BB962C8B-B14F-4D97-AF65-F5344CB8AC3E}">
        <p14:creationId xmlns:p14="http://schemas.microsoft.com/office/powerpoint/2010/main" val="1794983056"/>
      </p:ext>
    </p:extLst>
  </p:cSld>
  <p:clrMapOvr>
    <a:masterClrMapping/>
  </p:clrMapOvr>
  <p:transition/>
</p:sld>
</file>

<file path=ppt/slides/slide1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pPr algn="ctr" eaLnBrk="1" hangingPunct="1"/>
            <a:r>
              <a:rPr lang="pt-BR" sz="2800" dirty="0" smtClean="0">
                <a:latin typeface="Eras Demi ITC" pitchFamily="34" charset="0"/>
              </a:rPr>
              <a:t>Catálogo Eletrônico de Padronização</a:t>
            </a:r>
            <a:endParaRPr lang="pt-BR" sz="1800" dirty="0" smtClean="0">
              <a:solidFill>
                <a:srgbClr val="4D4948"/>
              </a:solidFill>
            </a:endParaRPr>
          </a:p>
        </p:txBody>
      </p:sp>
      <p:sp>
        <p:nvSpPr>
          <p:cNvPr id="143363" name="Rectangle 3"/>
          <p:cNvSpPr>
            <a:spLocks noGrp="1" noChangeArrowheads="1"/>
          </p:cNvSpPr>
          <p:nvPr>
            <p:ph type="body" idx="1"/>
          </p:nvPr>
        </p:nvSpPr>
        <p:spPr>
          <a:xfrm>
            <a:off x="612775" y="908050"/>
            <a:ext cx="8062913" cy="5400675"/>
          </a:xfrm>
        </p:spPr>
        <p:txBody>
          <a:bodyPr/>
          <a:lstStyle/>
          <a:p>
            <a:pPr marL="0" indent="0" algn="just" eaLnBrk="1" hangingPunct="1">
              <a:lnSpc>
                <a:spcPct val="150000"/>
              </a:lnSpc>
              <a:spcBef>
                <a:spcPts val="2400"/>
              </a:spcBef>
              <a:buFont typeface="Wingdings" pitchFamily="2" charset="2"/>
              <a:buNone/>
            </a:pPr>
            <a:r>
              <a:rPr lang="pt-BR" dirty="0" smtClean="0">
                <a:solidFill>
                  <a:schemeClr val="bg2"/>
                </a:solidFill>
              </a:rPr>
              <a:t>O Catálogo Eletrônico de Padronização de Compras, Serviços e Obras consiste em sistema informatizado, de gerenciamento centralizado, destinado a permitir a padronização dos itens a serem adquiridos.</a:t>
            </a:r>
          </a:p>
          <a:p>
            <a:pPr marL="0" indent="0" algn="just" eaLnBrk="1" hangingPunct="1">
              <a:lnSpc>
                <a:spcPct val="150000"/>
              </a:lnSpc>
              <a:spcBef>
                <a:spcPts val="2400"/>
              </a:spcBef>
              <a:buFont typeface="Wingdings" pitchFamily="2" charset="2"/>
              <a:buNone/>
            </a:pPr>
            <a:r>
              <a:rPr lang="pt-BR" dirty="0" smtClean="0">
                <a:solidFill>
                  <a:schemeClr val="bg2"/>
                </a:solidFill>
              </a:rPr>
              <a:t>O instrumento poderá ser utilizado em licitações cujo critério de julgamento seja a oferta de menor preço ou de maior desconto, e conterá toda a documentação e procedimentos da fase interna da licitação, assim como as especificações dos respectivos objetos.</a:t>
            </a:r>
          </a:p>
          <a:p>
            <a:pPr marL="0" indent="0" algn="just" eaLnBrk="1" hangingPunct="1">
              <a:lnSpc>
                <a:spcPct val="170000"/>
              </a:lnSpc>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192135382"/>
      </p:ext>
    </p:extLst>
  </p:cSld>
  <p:clrMapOvr>
    <a:masterClrMapping/>
  </p:clrMapOvr>
  <p:transition/>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Panorama atual</a:t>
            </a:r>
            <a:endParaRPr lang="pt-BR" sz="1800" dirty="0" smtClean="0"/>
          </a:p>
        </p:txBody>
      </p:sp>
      <p:sp>
        <p:nvSpPr>
          <p:cNvPr id="144387" name="Rectangle 3"/>
          <p:cNvSpPr>
            <a:spLocks noGrp="1" noChangeArrowheads="1"/>
          </p:cNvSpPr>
          <p:nvPr>
            <p:ph type="body" idx="1"/>
          </p:nvPr>
        </p:nvSpPr>
        <p:spPr>
          <a:xfrm>
            <a:off x="549275" y="836613"/>
            <a:ext cx="8054975" cy="5616575"/>
          </a:xfrm>
        </p:spPr>
        <p:txBody>
          <a:bodyPr/>
          <a:lstStyle/>
          <a:p>
            <a:pPr marL="0" indent="0" algn="just" eaLnBrk="1" hangingPunct="1">
              <a:lnSpc>
                <a:spcPct val="150000"/>
              </a:lnSpc>
              <a:spcBef>
                <a:spcPts val="1800"/>
              </a:spcBef>
              <a:buFont typeface="Wingdings" pitchFamily="2" charset="2"/>
              <a:buNone/>
              <a:defRPr/>
            </a:pPr>
            <a:endParaRPr lang="pt-BR" sz="2600" dirty="0" smtClean="0">
              <a:solidFill>
                <a:schemeClr val="bg2"/>
              </a:solidFill>
            </a:endParaRPr>
          </a:p>
          <a:p>
            <a:pPr marL="0" indent="0" algn="just" eaLnBrk="1" hangingPunct="1">
              <a:lnSpc>
                <a:spcPct val="150000"/>
              </a:lnSpc>
              <a:spcBef>
                <a:spcPts val="1800"/>
              </a:spcBef>
              <a:buFont typeface="Wingdings" pitchFamily="2" charset="2"/>
              <a:buNone/>
              <a:defRPr/>
            </a:pPr>
            <a:r>
              <a:rPr lang="pt-BR" sz="2600" dirty="0" smtClean="0">
                <a:solidFill>
                  <a:schemeClr val="bg2"/>
                </a:solidFill>
              </a:rPr>
              <a:t>Até o presente momento, as aplicações do RDC  se concentram na </a:t>
            </a:r>
            <a:r>
              <a:rPr lang="pt-BR" sz="2600" b="1" dirty="0" smtClean="0">
                <a:solidFill>
                  <a:schemeClr val="bg2"/>
                </a:solidFill>
              </a:rPr>
              <a:t>Infraero</a:t>
            </a:r>
            <a:r>
              <a:rPr lang="pt-BR" sz="2600" dirty="0" smtClean="0">
                <a:solidFill>
                  <a:schemeClr val="bg2"/>
                </a:solidFill>
              </a:rPr>
              <a:t> e no </a:t>
            </a:r>
            <a:r>
              <a:rPr lang="pt-BR" sz="2600" b="1" dirty="0" smtClean="0">
                <a:solidFill>
                  <a:schemeClr val="bg2"/>
                </a:solidFill>
              </a:rPr>
              <a:t>DNIT</a:t>
            </a:r>
            <a:r>
              <a:rPr lang="pt-BR" sz="2600" dirty="0" smtClean="0">
                <a:solidFill>
                  <a:schemeClr val="bg2"/>
                </a:solidFill>
              </a:rPr>
              <a:t> que os aplicaram dezenas vezes com sucesso para a contratação da </a:t>
            </a:r>
            <a:r>
              <a:rPr lang="pt-BR" sz="2600" b="1" dirty="0" smtClean="0">
                <a:solidFill>
                  <a:schemeClr val="bg2"/>
                </a:solidFill>
              </a:rPr>
              <a:t>execução de obras ou serviços de engenharia.</a:t>
            </a:r>
            <a:endParaRPr lang="pt-BR" sz="2600" dirty="0" smtClean="0">
              <a:solidFill>
                <a:schemeClr val="bg2"/>
              </a:solidFill>
            </a:endParaRPr>
          </a:p>
          <a:p>
            <a:pPr marL="457200" indent="-457200" algn="just" eaLnBrk="1" hangingPunct="1">
              <a:lnSpc>
                <a:spcPct val="150000"/>
              </a:lnSpc>
              <a:spcBef>
                <a:spcPts val="1800"/>
              </a:spcBef>
              <a:buClrTx/>
              <a:buSzPct val="100000"/>
              <a:buNone/>
              <a:defRPr/>
            </a:pPr>
            <a:endParaRPr lang="pt-BR" sz="2600" dirty="0" smtClean="0">
              <a:solidFill>
                <a:schemeClr val="bg2"/>
              </a:solidFill>
            </a:endParaRPr>
          </a:p>
          <a:p>
            <a:pPr marL="0" indent="0" algn="just" eaLnBrk="1" hangingPunct="1">
              <a:lnSpc>
                <a:spcPct val="150000"/>
              </a:lnSpc>
              <a:buFont typeface="Wingdings" pitchFamily="2" charset="2"/>
              <a:buNone/>
              <a:defRPr/>
            </a:pPr>
            <a:endParaRPr lang="pt-BR" dirty="0" smtClean="0">
              <a:solidFill>
                <a:schemeClr val="bg2"/>
              </a:solidFill>
            </a:endParaRPr>
          </a:p>
        </p:txBody>
      </p:sp>
    </p:spTree>
    <p:extLst>
      <p:ext uri="{BB962C8B-B14F-4D97-AF65-F5344CB8AC3E}">
        <p14:creationId xmlns:p14="http://schemas.microsoft.com/office/powerpoint/2010/main" val="592852414"/>
      </p:ext>
    </p:extLst>
  </p:cSld>
  <p:clrMapOvr>
    <a:masterClrMapping/>
  </p:clrMapOvr>
  <p:transition/>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Panorama atual</a:t>
            </a:r>
            <a:endParaRPr lang="pt-BR" sz="1800" dirty="0" smtClean="0"/>
          </a:p>
        </p:txBody>
      </p:sp>
      <p:sp>
        <p:nvSpPr>
          <p:cNvPr id="151555" name="Rectangle 3"/>
          <p:cNvSpPr>
            <a:spLocks noGrp="1" noChangeArrowheads="1"/>
          </p:cNvSpPr>
          <p:nvPr>
            <p:ph type="body" idx="1"/>
          </p:nvPr>
        </p:nvSpPr>
        <p:spPr>
          <a:xfrm>
            <a:off x="395536" y="1772295"/>
            <a:ext cx="8351837" cy="5545137"/>
          </a:xfrm>
        </p:spPr>
        <p:txBody>
          <a:bodyPr/>
          <a:lstStyle/>
          <a:p>
            <a:pPr marL="0" indent="0" algn="just" eaLnBrk="1" hangingPunct="1">
              <a:lnSpc>
                <a:spcPct val="150000"/>
              </a:lnSpc>
              <a:spcBef>
                <a:spcPts val="1200"/>
              </a:spcBef>
              <a:buFont typeface="Wingdings" pitchFamily="2" charset="2"/>
              <a:buNone/>
            </a:pPr>
            <a:r>
              <a:rPr lang="pt-BR" sz="2600" dirty="0" smtClean="0">
                <a:solidFill>
                  <a:schemeClr val="bg2"/>
                </a:solidFill>
              </a:rPr>
              <a:t>A grande vantagem da utilização do RDC encontra-se na </a:t>
            </a:r>
            <a:r>
              <a:rPr lang="pt-BR" sz="2600" b="1" dirty="0" smtClean="0">
                <a:solidFill>
                  <a:schemeClr val="bg2"/>
                </a:solidFill>
              </a:rPr>
              <a:t>redução da duração</a:t>
            </a:r>
            <a:r>
              <a:rPr lang="pt-BR" sz="2600" dirty="0" smtClean="0">
                <a:solidFill>
                  <a:schemeClr val="bg2"/>
                </a:solidFill>
              </a:rPr>
              <a:t> dos procedimentos de licitação.</a:t>
            </a:r>
          </a:p>
          <a:p>
            <a:pPr marL="0" indent="0" algn="just" eaLnBrk="1" hangingPunct="1">
              <a:lnSpc>
                <a:spcPct val="150000"/>
              </a:lnSpc>
              <a:buFont typeface="Wingdings" pitchFamily="2" charset="2"/>
              <a:buNone/>
            </a:pPr>
            <a:endParaRPr lang="pt-BR" dirty="0" smtClean="0">
              <a:solidFill>
                <a:schemeClr val="bg2"/>
              </a:solidFill>
            </a:endParaRPr>
          </a:p>
          <a:p>
            <a:pPr marL="0" indent="0" algn="just" eaLnBrk="1" hangingPunct="1">
              <a:lnSpc>
                <a:spcPct val="150000"/>
              </a:lnSpc>
              <a:buFont typeface="Wingdings" pitchFamily="2" charset="2"/>
              <a:buNone/>
            </a:pPr>
            <a:endParaRPr lang="pt-BR" dirty="0" smtClean="0">
              <a:solidFill>
                <a:schemeClr val="bg2"/>
              </a:solidFill>
            </a:endParaRPr>
          </a:p>
        </p:txBody>
      </p:sp>
    </p:spTree>
    <p:extLst>
      <p:ext uri="{BB962C8B-B14F-4D97-AF65-F5344CB8AC3E}">
        <p14:creationId xmlns:p14="http://schemas.microsoft.com/office/powerpoint/2010/main" val="1127429461"/>
      </p:ext>
    </p:extLst>
  </p:cSld>
  <p:clrMapOvr>
    <a:masterClrMapping/>
  </p:clrMapOvr>
  <p:transition/>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rot="10800000" flipV="1">
            <a:off x="2411760" y="212029"/>
            <a:ext cx="5040560" cy="624682"/>
          </a:xfrm>
        </p:spPr>
        <p:txBody>
          <a:bodyPr/>
          <a:lstStyle/>
          <a:p>
            <a:pPr algn="ctr" eaLnBrk="1" hangingPunct="1"/>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Panorama atual (Infraero)</a:t>
            </a:r>
            <a:endParaRPr lang="pt-BR" sz="1800" dirty="0" smtClean="0"/>
          </a:p>
        </p:txBody>
      </p:sp>
      <p:sp>
        <p:nvSpPr>
          <p:cNvPr id="3" name="Subtítulo 2"/>
          <p:cNvSpPr>
            <a:spLocks noGrp="1"/>
          </p:cNvSpPr>
          <p:nvPr>
            <p:ph type="body" sz="half" idx="2"/>
          </p:nvPr>
        </p:nvSpPr>
        <p:spPr>
          <a:xfrm>
            <a:off x="467544" y="5367338"/>
            <a:ext cx="8064896" cy="804862"/>
          </a:xfrm>
        </p:spPr>
        <p:txBody>
          <a:bodyPr/>
          <a:lstStyle/>
          <a:p>
            <a:pPr algn="ctr"/>
            <a:r>
              <a:rPr lang="pt-BR" sz="2000" dirty="0" smtClean="0"/>
              <a:t>Prazo em dias da publicação do edital até a data de homologação</a:t>
            </a:r>
          </a:p>
          <a:p>
            <a:pPr algn="ctr"/>
            <a:r>
              <a:rPr lang="pt-BR" dirty="0" smtClean="0"/>
              <a:t> (extraído do Parecer da Relatora da MP 630/2013 – Senado Federal)</a:t>
            </a:r>
            <a:endParaRPr lang="pt-BR" dirty="0"/>
          </a:p>
        </p:txBody>
      </p:sp>
      <p:pic>
        <p:nvPicPr>
          <p:cNvPr id="6" name="Imagem 5"/>
          <p:cNvPicPr>
            <a:picLocks noChangeAspect="1"/>
          </p:cNvPicPr>
          <p:nvPr/>
        </p:nvPicPr>
        <p:blipFill>
          <a:blip r:embed="rId3"/>
          <a:stretch>
            <a:fillRect/>
          </a:stretch>
        </p:blipFill>
        <p:spPr>
          <a:xfrm>
            <a:off x="-30335" y="877722"/>
            <a:ext cx="9131645" cy="4376599"/>
          </a:xfrm>
          <a:prstGeom prst="rect">
            <a:avLst/>
          </a:prstGeom>
        </p:spPr>
      </p:pic>
    </p:spTree>
    <p:extLst>
      <p:ext uri="{BB962C8B-B14F-4D97-AF65-F5344CB8AC3E}">
        <p14:creationId xmlns:p14="http://schemas.microsoft.com/office/powerpoint/2010/main" val="1999056709"/>
      </p:ext>
    </p:extLst>
  </p:cSld>
  <p:clrMapOvr>
    <a:masterClrMapping/>
  </p:clrMapOvr>
  <p:transition/>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pPr algn="ctr" eaLnBrk="1" hangingPunct="1"/>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Panorama atual </a:t>
            </a:r>
            <a:r>
              <a:rPr lang="pt-BR" sz="2800" dirty="0" smtClean="0">
                <a:latin typeface="Eras Demi ITC" pitchFamily="34" charset="0"/>
              </a:rPr>
              <a:t>(DNIT)</a:t>
            </a:r>
            <a:endParaRPr lang="pt-BR" sz="1800" dirty="0" smtClean="0"/>
          </a:p>
        </p:txBody>
      </p:sp>
      <p:sp>
        <p:nvSpPr>
          <p:cNvPr id="152579" name="Rectangle 3"/>
          <p:cNvSpPr>
            <a:spLocks noGrp="1" noChangeArrowheads="1"/>
          </p:cNvSpPr>
          <p:nvPr>
            <p:ph idx="1"/>
          </p:nvPr>
        </p:nvSpPr>
        <p:spPr>
          <a:xfrm rot="10800000" flipV="1">
            <a:off x="467544" y="5632740"/>
            <a:ext cx="8208144" cy="748588"/>
          </a:xfrm>
        </p:spPr>
        <p:txBody>
          <a:bodyPr/>
          <a:lstStyle/>
          <a:p>
            <a:pPr algn="ctr"/>
            <a:r>
              <a:rPr lang="pt-BR" sz="2000" b="1" dirty="0" smtClean="0">
                <a:solidFill>
                  <a:schemeClr val="accent5">
                    <a:lumMod val="10000"/>
                  </a:schemeClr>
                </a:solidFill>
              </a:rPr>
              <a:t>(RDC Integrada x RDC Preço Global x 8666/93)</a:t>
            </a:r>
          </a:p>
          <a:p>
            <a:pPr algn="ctr"/>
            <a:r>
              <a:rPr lang="pt-BR" sz="2000" dirty="0" smtClean="0"/>
              <a:t> </a:t>
            </a:r>
            <a:r>
              <a:rPr lang="pt-BR" sz="1600" dirty="0" smtClean="0">
                <a:solidFill>
                  <a:schemeClr val="accent5">
                    <a:lumMod val="10000"/>
                  </a:schemeClr>
                </a:solidFill>
              </a:rPr>
              <a:t>(extraído do Parecer da Relatora da MP 630/2013 – Senado Federal)</a:t>
            </a:r>
          </a:p>
          <a:p>
            <a:r>
              <a:rPr lang="pt-BR" sz="2000" b="1" dirty="0" smtClean="0">
                <a:solidFill>
                  <a:schemeClr val="accent5">
                    <a:lumMod val="10000"/>
                  </a:schemeClr>
                </a:solidFill>
              </a:rPr>
              <a:t> </a:t>
            </a:r>
            <a:endParaRPr lang="pt-BR" sz="2000" dirty="0" smtClean="0">
              <a:solidFill>
                <a:schemeClr val="accent5">
                  <a:lumMod val="10000"/>
                </a:schemeClr>
              </a:solidFill>
            </a:endParaRPr>
          </a:p>
        </p:txBody>
      </p:sp>
      <p:pic>
        <p:nvPicPr>
          <p:cNvPr id="2" name="Imagem 1"/>
          <p:cNvPicPr>
            <a:picLocks noChangeAspect="1"/>
          </p:cNvPicPr>
          <p:nvPr/>
        </p:nvPicPr>
        <p:blipFill>
          <a:blip r:embed="rId2"/>
          <a:stretch>
            <a:fillRect/>
          </a:stretch>
        </p:blipFill>
        <p:spPr>
          <a:xfrm>
            <a:off x="819" y="820738"/>
            <a:ext cx="9141594" cy="4780372"/>
          </a:xfrm>
          <a:prstGeom prst="rect">
            <a:avLst/>
          </a:prstGeom>
        </p:spPr>
      </p:pic>
    </p:spTree>
    <p:extLst>
      <p:ext uri="{BB962C8B-B14F-4D97-AF65-F5344CB8AC3E}">
        <p14:creationId xmlns:p14="http://schemas.microsoft.com/office/powerpoint/2010/main" val="239861305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467544" y="764704"/>
            <a:ext cx="8352928" cy="5472608"/>
          </a:xfrm>
        </p:spPr>
        <p:txBody>
          <a:bodyPr/>
          <a:lstStyle/>
          <a:p>
            <a:pPr marL="0" indent="0" algn="just" eaLnBrk="1" hangingPunct="1">
              <a:lnSpc>
                <a:spcPct val="130000"/>
              </a:lnSpc>
              <a:spcBef>
                <a:spcPts val="600"/>
              </a:spcBef>
              <a:buNone/>
            </a:pPr>
            <a:r>
              <a:rPr lang="pt-BR" sz="2500" dirty="0" smtClean="0">
                <a:solidFill>
                  <a:schemeClr val="bg2"/>
                </a:solidFill>
              </a:rPr>
              <a:t>2) </a:t>
            </a:r>
            <a:r>
              <a:rPr lang="pt-BR" sz="2500" u="sng" dirty="0" smtClean="0">
                <a:solidFill>
                  <a:schemeClr val="bg2"/>
                </a:solidFill>
              </a:rPr>
              <a:t>modelo de regulação adotado no Brasil</a:t>
            </a:r>
            <a:r>
              <a:rPr lang="pt-BR" sz="2500" dirty="0" smtClean="0">
                <a:solidFill>
                  <a:schemeClr val="bg2"/>
                </a:solidFill>
              </a:rPr>
              <a:t> – as agências reguladoras, apenas formalmente implementadas (1996/1997), eram materialmente fracas, o que exigiu que o TCU regulasse os serviços públicos, ditando valores de tarifas e pedágios. </a:t>
            </a:r>
          </a:p>
          <a:p>
            <a:pPr marL="0" indent="0" algn="just" eaLnBrk="1" hangingPunct="1">
              <a:lnSpc>
                <a:spcPct val="130000"/>
              </a:lnSpc>
              <a:spcBef>
                <a:spcPts val="600"/>
              </a:spcBef>
              <a:buNone/>
            </a:pPr>
            <a:r>
              <a:rPr lang="pt-BR" sz="2500" dirty="0" smtClean="0">
                <a:solidFill>
                  <a:schemeClr val="bg2"/>
                </a:solidFill>
              </a:rPr>
              <a:t>Essa atuação da Corte, que claramente exorbitava os limites de sua competência e invadia espaço de competência originária das agências, se deu em razão de inexistir decisão política suficientemente forte no sentido de optar pelo modelo regulatório a ser exercido por meio de agências independentes e autônomas.</a:t>
            </a:r>
            <a:endParaRPr lang="pt-BR" sz="2700" dirty="0" smtClean="0">
              <a:solidFill>
                <a:schemeClr val="bg2"/>
              </a:solidFill>
            </a:endParaRPr>
          </a:p>
        </p:txBody>
      </p:sp>
    </p:spTree>
    <p:extLst>
      <p:ext uri="{BB962C8B-B14F-4D97-AF65-F5344CB8AC3E}">
        <p14:creationId xmlns:p14="http://schemas.microsoft.com/office/powerpoint/2010/main" val="742983698"/>
      </p:ext>
    </p:extLst>
  </p:cSld>
  <p:clrMapOvr>
    <a:masterClrMapping/>
  </p:clrMapOvr>
  <p:transition/>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pPr algn="ctr" eaLnBrk="1" hangingPunct="1"/>
            <a:r>
              <a:rPr lang="pt-BR" sz="2800" dirty="0" smtClean="0">
                <a:latin typeface="Eras Demi ITC" pitchFamily="34" charset="0"/>
              </a:rPr>
              <a:t>5. Conclusão</a:t>
            </a:r>
            <a:endParaRPr lang="pt-BR" sz="1800" dirty="0" smtClean="0"/>
          </a:p>
        </p:txBody>
      </p:sp>
      <p:sp>
        <p:nvSpPr>
          <p:cNvPr id="152579" name="Rectangle 3"/>
          <p:cNvSpPr>
            <a:spLocks noGrp="1" noChangeArrowheads="1"/>
          </p:cNvSpPr>
          <p:nvPr>
            <p:ph idx="1"/>
          </p:nvPr>
        </p:nvSpPr>
        <p:spPr>
          <a:xfrm>
            <a:off x="438150" y="1123950"/>
            <a:ext cx="8237538" cy="4681538"/>
          </a:xfrm>
        </p:spPr>
        <p:txBody>
          <a:bodyPr/>
          <a:lstStyle/>
          <a:p>
            <a:pPr marL="0" indent="0" algn="just" eaLnBrk="1" hangingPunct="1">
              <a:lnSpc>
                <a:spcPct val="170000"/>
              </a:lnSpc>
              <a:buFont typeface="Wingdings" pitchFamily="2" charset="2"/>
              <a:buNone/>
            </a:pPr>
            <a:r>
              <a:rPr lang="pt-BR" sz="2800" dirty="0" smtClean="0">
                <a:solidFill>
                  <a:schemeClr val="bg2"/>
                </a:solidFill>
              </a:rPr>
              <a:t>O atual regramento para as licitações e contratos da Administração Pública carece, já faz algum tempo, de aprimoramentos para compatibilizar a norma com a realizada fática vivenciada pelos gestores públicos e também com o atual desenvolvimento da tecnologia da informação.</a:t>
            </a:r>
          </a:p>
        </p:txBody>
      </p:sp>
    </p:spTree>
    <p:extLst>
      <p:ext uri="{BB962C8B-B14F-4D97-AF65-F5344CB8AC3E}">
        <p14:creationId xmlns:p14="http://schemas.microsoft.com/office/powerpoint/2010/main" val="2024695448"/>
      </p:ext>
    </p:extLst>
  </p:cSld>
  <p:clrMapOvr>
    <a:masterClrMapping/>
  </p:clrMapOvr>
  <p:transition/>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pPr algn="ctr" eaLnBrk="1" hangingPunct="1"/>
            <a:r>
              <a:rPr lang="pt-BR" sz="2800" dirty="0" smtClean="0">
                <a:latin typeface="Eras Demi ITC" pitchFamily="34" charset="0"/>
              </a:rPr>
              <a:t>5. Conclusão</a:t>
            </a:r>
            <a:endParaRPr lang="pt-BR" sz="1800" dirty="0" smtClean="0"/>
          </a:p>
        </p:txBody>
      </p:sp>
      <p:sp>
        <p:nvSpPr>
          <p:cNvPr id="153603" name="Rectangle 3"/>
          <p:cNvSpPr>
            <a:spLocks noGrp="1" noChangeArrowheads="1"/>
          </p:cNvSpPr>
          <p:nvPr>
            <p:ph idx="1"/>
          </p:nvPr>
        </p:nvSpPr>
        <p:spPr>
          <a:xfrm>
            <a:off x="404813" y="836613"/>
            <a:ext cx="8382000" cy="5400675"/>
          </a:xfrm>
        </p:spPr>
        <p:txBody>
          <a:bodyPr/>
          <a:lstStyle/>
          <a:p>
            <a:pPr marL="0" indent="0" algn="just" eaLnBrk="1" hangingPunct="1">
              <a:lnSpc>
                <a:spcPct val="150000"/>
              </a:lnSpc>
              <a:spcBef>
                <a:spcPts val="3000"/>
              </a:spcBef>
              <a:spcAft>
                <a:spcPts val="600"/>
              </a:spcAft>
              <a:buFont typeface="Wingdings" pitchFamily="2" charset="2"/>
              <a:buNone/>
            </a:pPr>
            <a:r>
              <a:rPr lang="pt-BR" sz="2800" dirty="0" smtClean="0">
                <a:solidFill>
                  <a:schemeClr val="bg2"/>
                </a:solidFill>
              </a:rPr>
              <a:t>A Lei 10.520/2002, a qual instituiu a modalidade licitatória denominada pregão, foi um importante passo no sentido de modernizar os procedimentos de contração por parte da Administração. Entretanto, a sua aplicabilidade restou limitada somente à aquisição de bens e serviços comuns, não abrangendo, pois, um amplo espectro das contratações públicas.</a:t>
            </a:r>
          </a:p>
        </p:txBody>
      </p:sp>
    </p:spTree>
    <p:extLst>
      <p:ext uri="{BB962C8B-B14F-4D97-AF65-F5344CB8AC3E}">
        <p14:creationId xmlns:p14="http://schemas.microsoft.com/office/powerpoint/2010/main" val="4015200126"/>
      </p:ext>
    </p:extLst>
  </p:cSld>
  <p:clrMapOvr>
    <a:masterClrMapping/>
  </p:clrMapOvr>
  <p:transition/>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pPr algn="ctr" eaLnBrk="1" hangingPunct="1"/>
            <a:r>
              <a:rPr lang="pt-BR" sz="2800" dirty="0" smtClean="0">
                <a:latin typeface="Eras Demi ITC" pitchFamily="34" charset="0"/>
              </a:rPr>
              <a:t>5. </a:t>
            </a:r>
            <a:r>
              <a:rPr lang="pt-BR" sz="2800" dirty="0">
                <a:latin typeface="Eras Demi ITC" pitchFamily="34" charset="0"/>
              </a:rPr>
              <a:t>Conclusão</a:t>
            </a:r>
            <a:endParaRPr lang="pt-BR" sz="1800" dirty="0" smtClean="0"/>
          </a:p>
        </p:txBody>
      </p:sp>
      <p:sp>
        <p:nvSpPr>
          <p:cNvPr id="154627" name="Rectangle 3"/>
          <p:cNvSpPr>
            <a:spLocks noGrp="1" noChangeArrowheads="1"/>
          </p:cNvSpPr>
          <p:nvPr>
            <p:ph idx="1"/>
          </p:nvPr>
        </p:nvSpPr>
        <p:spPr>
          <a:xfrm>
            <a:off x="548829" y="764704"/>
            <a:ext cx="8343651" cy="5688632"/>
          </a:xfrm>
        </p:spPr>
        <p:txBody>
          <a:bodyPr/>
          <a:lstStyle/>
          <a:p>
            <a:pPr marL="0" indent="0" algn="just" eaLnBrk="1" hangingPunct="1">
              <a:lnSpc>
                <a:spcPct val="150000"/>
              </a:lnSpc>
              <a:spcBef>
                <a:spcPts val="1200"/>
              </a:spcBef>
              <a:buNone/>
            </a:pPr>
            <a:endParaRPr lang="pt-BR" sz="2800" dirty="0" smtClean="0">
              <a:solidFill>
                <a:schemeClr val="bg2"/>
              </a:solidFill>
            </a:endParaRPr>
          </a:p>
          <a:p>
            <a:pPr marL="0" indent="0" algn="just" eaLnBrk="1" hangingPunct="1">
              <a:lnSpc>
                <a:spcPct val="150000"/>
              </a:lnSpc>
              <a:spcBef>
                <a:spcPts val="1200"/>
              </a:spcBef>
              <a:buNone/>
            </a:pPr>
            <a:r>
              <a:rPr lang="pt-BR" sz="2800" dirty="0" smtClean="0">
                <a:solidFill>
                  <a:schemeClr val="bg2"/>
                </a:solidFill>
              </a:rPr>
              <a:t>Nesse contexto, a elaboração de um regime licitatório diferenciado, mesmo que para objetos restritos, inclusive incorporando diversos instrumentos introduzidos mediante a modalidade pregão, atende parcialmente aos anseios de simplificação e modernização do estatuto de licitações.</a:t>
            </a:r>
          </a:p>
        </p:txBody>
      </p:sp>
    </p:spTree>
    <p:extLst>
      <p:ext uri="{BB962C8B-B14F-4D97-AF65-F5344CB8AC3E}">
        <p14:creationId xmlns:p14="http://schemas.microsoft.com/office/powerpoint/2010/main" val="2157387417"/>
      </p:ext>
    </p:extLst>
  </p:cSld>
  <p:clrMapOvr>
    <a:masterClrMapping/>
  </p:clrMapOvr>
  <p:transition/>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pPr algn="ctr" eaLnBrk="1" hangingPunct="1"/>
            <a:r>
              <a:rPr lang="pt-BR" sz="2800" dirty="0" smtClean="0">
                <a:latin typeface="Eras Demi ITC" pitchFamily="34" charset="0"/>
              </a:rPr>
              <a:t>5. </a:t>
            </a:r>
            <a:r>
              <a:rPr lang="pt-BR" sz="2800" dirty="0">
                <a:latin typeface="Eras Demi ITC" pitchFamily="34" charset="0"/>
              </a:rPr>
              <a:t>Conclusão</a:t>
            </a:r>
            <a:endParaRPr lang="pt-BR" sz="1800" dirty="0" smtClean="0"/>
          </a:p>
        </p:txBody>
      </p:sp>
      <p:sp>
        <p:nvSpPr>
          <p:cNvPr id="152579" name="Rectangle 3"/>
          <p:cNvSpPr>
            <a:spLocks noGrp="1" noChangeArrowheads="1"/>
          </p:cNvSpPr>
          <p:nvPr>
            <p:ph idx="1"/>
          </p:nvPr>
        </p:nvSpPr>
        <p:spPr>
          <a:xfrm>
            <a:off x="438150" y="1123950"/>
            <a:ext cx="8237538" cy="4681538"/>
          </a:xfrm>
        </p:spPr>
        <p:txBody>
          <a:bodyPr/>
          <a:lstStyle/>
          <a:p>
            <a:pPr marL="0" indent="0" algn="just" eaLnBrk="1" hangingPunct="1">
              <a:lnSpc>
                <a:spcPct val="170000"/>
              </a:lnSpc>
              <a:buNone/>
            </a:pPr>
            <a:r>
              <a:rPr lang="pt-BR" sz="2800" dirty="0" smtClean="0">
                <a:solidFill>
                  <a:schemeClr val="bg2"/>
                </a:solidFill>
              </a:rPr>
              <a:t>A </a:t>
            </a:r>
            <a:r>
              <a:rPr lang="pt-BR" sz="2800" dirty="0">
                <a:solidFill>
                  <a:schemeClr val="bg2"/>
                </a:solidFill>
              </a:rPr>
              <a:t>contratação </a:t>
            </a:r>
            <a:r>
              <a:rPr lang="pt-BR" sz="2800" dirty="0" smtClean="0">
                <a:solidFill>
                  <a:schemeClr val="bg2"/>
                </a:solidFill>
              </a:rPr>
              <a:t>integrada, por exemplo, – </a:t>
            </a:r>
            <a:r>
              <a:rPr lang="pt-BR" sz="2800" dirty="0">
                <a:solidFill>
                  <a:schemeClr val="bg2"/>
                </a:solidFill>
              </a:rPr>
              <a:t>principal inovação do novo regime – tem por objetivo primário resolver a deficiência crônica de projetos básicos, problema grave e corriqueiro na administração </a:t>
            </a:r>
            <a:r>
              <a:rPr lang="pt-BR" sz="2800" dirty="0" smtClean="0">
                <a:solidFill>
                  <a:schemeClr val="bg2"/>
                </a:solidFill>
              </a:rPr>
              <a:t>pública.</a:t>
            </a:r>
            <a:endParaRPr lang="pt-BR" sz="2800" dirty="0">
              <a:solidFill>
                <a:schemeClr val="bg2"/>
              </a:solidFill>
            </a:endParaRPr>
          </a:p>
          <a:p>
            <a:pPr marL="0" indent="0" algn="just" eaLnBrk="1" hangingPunct="1">
              <a:lnSpc>
                <a:spcPct val="170000"/>
              </a:lnSpc>
              <a:buFont typeface="Wingdings" pitchFamily="2" charset="2"/>
              <a:buNone/>
            </a:pPr>
            <a:endParaRPr lang="pt-BR" sz="2800" dirty="0" smtClean="0">
              <a:solidFill>
                <a:schemeClr val="bg2"/>
              </a:solidFill>
            </a:endParaRPr>
          </a:p>
        </p:txBody>
      </p:sp>
    </p:spTree>
    <p:extLst>
      <p:ext uri="{BB962C8B-B14F-4D97-AF65-F5344CB8AC3E}">
        <p14:creationId xmlns:p14="http://schemas.microsoft.com/office/powerpoint/2010/main" val="2808767667"/>
      </p:ext>
    </p:extLst>
  </p:cSld>
  <p:clrMapOvr>
    <a:masterClrMapping/>
  </p:clrMapOvr>
  <p:transition/>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1114425" y="-22860"/>
            <a:ext cx="7696200" cy="820738"/>
          </a:xfrm>
        </p:spPr>
        <p:txBody>
          <a:bodyPr/>
          <a:lstStyle/>
          <a:p>
            <a:pPr algn="ctr" eaLnBrk="1" hangingPunct="1"/>
            <a:r>
              <a:rPr lang="pt-BR" sz="2800" dirty="0" smtClean="0">
                <a:latin typeface="Eras Demi ITC" pitchFamily="34" charset="0"/>
              </a:rPr>
              <a:t>5. Conclusão</a:t>
            </a:r>
            <a:endParaRPr lang="pt-BR" sz="1800" dirty="0" smtClean="0"/>
          </a:p>
        </p:txBody>
      </p:sp>
      <p:sp>
        <p:nvSpPr>
          <p:cNvPr id="154627" name="Rectangle 3"/>
          <p:cNvSpPr>
            <a:spLocks noGrp="1" noChangeArrowheads="1"/>
          </p:cNvSpPr>
          <p:nvPr>
            <p:ph type="body" idx="1"/>
          </p:nvPr>
        </p:nvSpPr>
        <p:spPr>
          <a:xfrm>
            <a:off x="548829" y="764704"/>
            <a:ext cx="8343651" cy="5688632"/>
          </a:xfrm>
        </p:spPr>
        <p:txBody>
          <a:bodyPr/>
          <a:lstStyle/>
          <a:p>
            <a:pPr marL="0" indent="0" algn="just" eaLnBrk="1" hangingPunct="1">
              <a:lnSpc>
                <a:spcPct val="150000"/>
              </a:lnSpc>
              <a:spcBef>
                <a:spcPts val="1200"/>
              </a:spcBef>
              <a:buNone/>
            </a:pPr>
            <a:r>
              <a:rPr lang="pt-BR" dirty="0" smtClean="0">
                <a:solidFill>
                  <a:schemeClr val="bg2"/>
                </a:solidFill>
              </a:rPr>
              <a:t>Na realidade, o novo regime incluiu “um arsenal de mecanismos para melhor dotar os gestores de instrumentos para contratações que mais atendam o interesse público. ... </a:t>
            </a:r>
            <a:r>
              <a:rPr lang="pt-BR" b="1" dirty="0" smtClean="0">
                <a:solidFill>
                  <a:schemeClr val="bg2"/>
                </a:solidFill>
              </a:rPr>
              <a:t>Nessa miríade de possibilidades, entretanto, com incremento na discricionariedade aos gestores, o contraponto é um maior dever motivador. </a:t>
            </a:r>
            <a:r>
              <a:rPr lang="pt-BR" dirty="0" smtClean="0">
                <a:solidFill>
                  <a:schemeClr val="bg2"/>
                </a:solidFill>
              </a:rPr>
              <a:t>Com mais caminhos, aumenta-se a necessidade de transparência quanto à escolha da trilha mais adequada a ser seguida.” (voto condutor do Acórdão 306/2013 – Plenário)</a:t>
            </a:r>
          </a:p>
          <a:p>
            <a:pPr marL="0" indent="0" algn="just" eaLnBrk="1" hangingPunct="1">
              <a:lnSpc>
                <a:spcPct val="150000"/>
              </a:lnSpc>
              <a:spcBef>
                <a:spcPts val="1200"/>
              </a:spcBef>
              <a:buNone/>
            </a:pPr>
            <a:r>
              <a:rPr lang="pt-BR" dirty="0" smtClean="0"/>
              <a:t> </a:t>
            </a:r>
            <a:endParaRPr lang="pt-BR" dirty="0" smtClean="0">
              <a:solidFill>
                <a:schemeClr val="bg2"/>
              </a:solidFill>
            </a:endParaRPr>
          </a:p>
        </p:txBody>
      </p:sp>
    </p:spTree>
    <p:extLst>
      <p:ext uri="{BB962C8B-B14F-4D97-AF65-F5344CB8AC3E}">
        <p14:creationId xmlns:p14="http://schemas.microsoft.com/office/powerpoint/2010/main" val="3483371447"/>
      </p:ext>
    </p:extLst>
  </p:cSld>
  <p:clrMapOvr>
    <a:masterClrMapping/>
  </p:clrMapOvr>
  <p:transition/>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pPr algn="ctr" eaLnBrk="1" hangingPunct="1"/>
            <a:r>
              <a:rPr lang="pt-BR" sz="2800" dirty="0" smtClean="0">
                <a:latin typeface="Eras Demi ITC" pitchFamily="34" charset="0"/>
              </a:rPr>
              <a:t>5. </a:t>
            </a:r>
            <a:r>
              <a:rPr lang="pt-BR" sz="2800" dirty="0">
                <a:latin typeface="Eras Demi ITC" pitchFamily="34" charset="0"/>
              </a:rPr>
              <a:t>Conclusão</a:t>
            </a:r>
            <a:endParaRPr lang="pt-BR" sz="1800" dirty="0" smtClean="0"/>
          </a:p>
        </p:txBody>
      </p:sp>
      <p:sp>
        <p:nvSpPr>
          <p:cNvPr id="154627" name="Rectangle 3"/>
          <p:cNvSpPr>
            <a:spLocks noGrp="1" noChangeArrowheads="1"/>
          </p:cNvSpPr>
          <p:nvPr>
            <p:ph idx="1"/>
          </p:nvPr>
        </p:nvSpPr>
        <p:spPr>
          <a:xfrm>
            <a:off x="548829" y="764704"/>
            <a:ext cx="8199635" cy="5688632"/>
          </a:xfrm>
        </p:spPr>
        <p:txBody>
          <a:bodyPr/>
          <a:lstStyle/>
          <a:p>
            <a:pPr marL="0" indent="0" algn="just" eaLnBrk="1" hangingPunct="1">
              <a:lnSpc>
                <a:spcPct val="150000"/>
              </a:lnSpc>
              <a:spcBef>
                <a:spcPts val="1200"/>
              </a:spcBef>
              <a:buFont typeface="Wingdings" pitchFamily="2" charset="2"/>
              <a:buNone/>
            </a:pPr>
            <a:endParaRPr lang="pt-BR" dirty="0" smtClean="0">
              <a:solidFill>
                <a:schemeClr val="bg2"/>
              </a:solidFill>
            </a:endParaRPr>
          </a:p>
          <a:p>
            <a:pPr marL="0" indent="0" algn="just" eaLnBrk="1" hangingPunct="1">
              <a:lnSpc>
                <a:spcPct val="150000"/>
              </a:lnSpc>
              <a:spcBef>
                <a:spcPts val="1200"/>
              </a:spcBef>
              <a:buFont typeface="Wingdings" pitchFamily="2" charset="2"/>
              <a:buNone/>
            </a:pPr>
            <a:endParaRPr lang="pt-BR" dirty="0" smtClean="0">
              <a:solidFill>
                <a:schemeClr val="bg2"/>
              </a:solidFill>
            </a:endParaRPr>
          </a:p>
          <a:p>
            <a:pPr marL="0" indent="0" algn="just" eaLnBrk="1" hangingPunct="1">
              <a:lnSpc>
                <a:spcPct val="150000"/>
              </a:lnSpc>
              <a:spcBef>
                <a:spcPts val="1200"/>
              </a:spcBef>
              <a:buFont typeface="Wingdings" pitchFamily="2" charset="2"/>
              <a:buNone/>
            </a:pPr>
            <a:r>
              <a:rPr lang="pt-BR" sz="2800" dirty="0" smtClean="0">
                <a:solidFill>
                  <a:schemeClr val="bg2"/>
                </a:solidFill>
              </a:rPr>
              <a:t>Ouso dizer que se tem aqui um “balão de ensaio” para uma revisão ampla da metodologia de contratações públicas. </a:t>
            </a:r>
          </a:p>
        </p:txBody>
      </p:sp>
    </p:spTree>
    <p:extLst>
      <p:ext uri="{BB962C8B-B14F-4D97-AF65-F5344CB8AC3E}">
        <p14:creationId xmlns:p14="http://schemas.microsoft.com/office/powerpoint/2010/main" val="1888635539"/>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467544" y="980728"/>
            <a:ext cx="8352928" cy="5256584"/>
          </a:xfrm>
        </p:spPr>
        <p:txBody>
          <a:bodyPr/>
          <a:lstStyle/>
          <a:p>
            <a:pPr marL="0" indent="0" algn="just" eaLnBrk="1" hangingPunct="1">
              <a:lnSpc>
                <a:spcPct val="130000"/>
              </a:lnSpc>
              <a:spcBef>
                <a:spcPts val="600"/>
              </a:spcBef>
              <a:buNone/>
            </a:pPr>
            <a:r>
              <a:rPr lang="pt-BR" sz="2700" dirty="0" smtClean="0">
                <a:solidFill>
                  <a:schemeClr val="bg2"/>
                </a:solidFill>
              </a:rPr>
              <a:t>Os exemplos citados evidenciam que o TCU teve que enfrentar a </a:t>
            </a:r>
            <a:r>
              <a:rPr lang="pt-BR" sz="2700" u="sng" dirty="0" smtClean="0">
                <a:solidFill>
                  <a:schemeClr val="bg2"/>
                </a:solidFill>
              </a:rPr>
              <a:t>tibieza da decisão política</a:t>
            </a:r>
            <a:r>
              <a:rPr lang="pt-BR" sz="2700" dirty="0" smtClean="0">
                <a:solidFill>
                  <a:schemeClr val="bg2"/>
                </a:solidFill>
              </a:rPr>
              <a:t> e assumir, em parte, decisões que têm um conteúdo político-administrativo.</a:t>
            </a:r>
          </a:p>
          <a:p>
            <a:pPr marL="0" indent="0" algn="just" eaLnBrk="1" hangingPunct="1">
              <a:lnSpc>
                <a:spcPct val="130000"/>
              </a:lnSpc>
              <a:spcBef>
                <a:spcPts val="600"/>
              </a:spcBef>
              <a:buNone/>
            </a:pPr>
            <a:endParaRPr lang="pt-BR" sz="10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Esse contexto demonstra como os tribunais de contas tiveram que avançar pelo espaço político, sustentando </a:t>
            </a:r>
            <a:r>
              <a:rPr lang="pt-BR" sz="2700" u="sng" dirty="0" smtClean="0">
                <a:solidFill>
                  <a:schemeClr val="bg2"/>
                </a:solidFill>
              </a:rPr>
              <a:t>decisões políticas não suficientemente amadurecidas no foro adequado</a:t>
            </a:r>
            <a:r>
              <a:rPr lang="pt-BR" sz="2700" dirty="0" smtClean="0">
                <a:solidFill>
                  <a:schemeClr val="bg2"/>
                </a:solidFill>
              </a:rPr>
              <a:t>. </a:t>
            </a:r>
          </a:p>
        </p:txBody>
      </p:sp>
    </p:spTree>
    <p:extLst>
      <p:ext uri="{BB962C8B-B14F-4D97-AF65-F5344CB8AC3E}">
        <p14:creationId xmlns:p14="http://schemas.microsoft.com/office/powerpoint/2010/main" val="35195866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467544" y="980728"/>
            <a:ext cx="8352928" cy="5400600"/>
          </a:xfrm>
        </p:spPr>
        <p:txBody>
          <a:bodyPr/>
          <a:lstStyle/>
          <a:p>
            <a:pPr marL="0" indent="0" algn="just" eaLnBrk="1" hangingPunct="1">
              <a:lnSpc>
                <a:spcPct val="130000"/>
              </a:lnSpc>
              <a:spcBef>
                <a:spcPts val="600"/>
              </a:spcBef>
              <a:buNone/>
            </a:pPr>
            <a:r>
              <a:rPr lang="pt-BR" sz="2600" dirty="0" smtClean="0">
                <a:solidFill>
                  <a:schemeClr val="bg2"/>
                </a:solidFill>
              </a:rPr>
              <a:t>Também o Parlamento se ajustou a esse incremento da complexidade da sociedade e da atuação do Estado.</a:t>
            </a:r>
          </a:p>
          <a:p>
            <a:pPr marL="0" indent="0" algn="just" eaLnBrk="1" hangingPunct="1">
              <a:lnSpc>
                <a:spcPct val="130000"/>
              </a:lnSpc>
              <a:spcBef>
                <a:spcPts val="600"/>
              </a:spcBef>
              <a:buNone/>
            </a:pPr>
            <a:r>
              <a:rPr lang="pt-BR" sz="2600" dirty="0" smtClean="0">
                <a:solidFill>
                  <a:schemeClr val="bg2"/>
                </a:solidFill>
              </a:rPr>
              <a:t>Hoje, os legisladores </a:t>
            </a:r>
            <a:r>
              <a:rPr lang="pt-BR" sz="2600" u="sng" dirty="0" smtClean="0">
                <a:solidFill>
                  <a:schemeClr val="bg2"/>
                </a:solidFill>
              </a:rPr>
              <a:t>utilizam técnicas legislativas para lidar com essa realidade</a:t>
            </a:r>
            <a:r>
              <a:rPr lang="pt-BR" sz="2600" dirty="0" smtClean="0">
                <a:solidFill>
                  <a:schemeClr val="bg2"/>
                </a:solidFill>
              </a:rPr>
              <a:t>. Para ser possível a harmonização dos múltiplos interesses dos grupos de pressão, o texto da lei tem que ser suficientemente impreciso. </a:t>
            </a:r>
          </a:p>
          <a:p>
            <a:pPr marL="0" indent="0" algn="just" eaLnBrk="1" hangingPunct="1">
              <a:lnSpc>
                <a:spcPct val="130000"/>
              </a:lnSpc>
              <a:spcBef>
                <a:spcPts val="600"/>
              </a:spcBef>
              <a:buNone/>
            </a:pPr>
            <a:r>
              <a:rPr lang="pt-BR" sz="2600" dirty="0" smtClean="0">
                <a:solidFill>
                  <a:schemeClr val="bg2"/>
                </a:solidFill>
              </a:rPr>
              <a:t>A </a:t>
            </a:r>
            <a:r>
              <a:rPr lang="pt-BR" sz="2600" u="sng" dirty="0" smtClean="0">
                <a:solidFill>
                  <a:schemeClr val="bg2"/>
                </a:solidFill>
              </a:rPr>
              <a:t>imprecisão</a:t>
            </a:r>
            <a:r>
              <a:rPr lang="pt-BR" sz="2600" dirty="0" smtClean="0">
                <a:solidFill>
                  <a:schemeClr val="bg2"/>
                </a:solidFill>
              </a:rPr>
              <a:t> é a técnica legislativa mais importante. </a:t>
            </a:r>
          </a:p>
        </p:txBody>
      </p:sp>
    </p:spTree>
    <p:extLst>
      <p:ext uri="{BB962C8B-B14F-4D97-AF65-F5344CB8AC3E}">
        <p14:creationId xmlns:p14="http://schemas.microsoft.com/office/powerpoint/2010/main" val="180981858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467544" y="836712"/>
            <a:ext cx="8352928" cy="5544616"/>
          </a:xfrm>
        </p:spPr>
        <p:txBody>
          <a:bodyPr/>
          <a:lstStyle/>
          <a:p>
            <a:pPr marL="0" indent="0" algn="just" eaLnBrk="1" hangingPunct="1">
              <a:lnSpc>
                <a:spcPct val="130000"/>
              </a:lnSpc>
              <a:spcBef>
                <a:spcPts val="600"/>
              </a:spcBef>
              <a:buNone/>
            </a:pPr>
            <a:r>
              <a:rPr lang="pt-BR" sz="2600" dirty="0" smtClean="0">
                <a:solidFill>
                  <a:schemeClr val="bg2"/>
                </a:solidFill>
              </a:rPr>
              <a:t>Para serem capazes de se adaptarem às mudanças da realidade, </a:t>
            </a:r>
            <a:r>
              <a:rPr lang="pt-BR" sz="2600" u="sng" dirty="0" smtClean="0">
                <a:solidFill>
                  <a:schemeClr val="bg2"/>
                </a:solidFill>
              </a:rPr>
              <a:t>as leis editadas pelo Congresso Nacional </a:t>
            </a:r>
            <a:r>
              <a:rPr lang="pt-BR" sz="2600" dirty="0" smtClean="0">
                <a:solidFill>
                  <a:schemeClr val="bg2"/>
                </a:solidFill>
              </a:rPr>
              <a:t>são cada vez mais abstratas, cada vez mais imprecisas.</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Isso resultou em um enorme aumento dos </a:t>
            </a:r>
            <a:r>
              <a:rPr lang="pt-BR" sz="2600" u="sng" dirty="0" smtClean="0">
                <a:solidFill>
                  <a:schemeClr val="bg2"/>
                </a:solidFill>
              </a:rPr>
              <a:t>espaços discricionários dos gestores públicos</a:t>
            </a:r>
            <a:r>
              <a:rPr lang="pt-BR" sz="2600" dirty="0" smtClean="0">
                <a:solidFill>
                  <a:schemeClr val="bg2"/>
                </a:solidFill>
              </a:rPr>
              <a:t>.</a:t>
            </a:r>
          </a:p>
          <a:p>
            <a:pPr marL="0" indent="0" algn="just" eaLnBrk="1" hangingPunct="1">
              <a:lnSpc>
                <a:spcPct val="130000"/>
              </a:lnSpc>
              <a:spcBef>
                <a:spcPts val="600"/>
              </a:spcBef>
              <a:buNone/>
            </a:pPr>
            <a:r>
              <a:rPr lang="pt-BR" sz="2600" dirty="0" smtClean="0">
                <a:solidFill>
                  <a:schemeClr val="bg2"/>
                </a:solidFill>
              </a:rPr>
              <a:t>Quem vai aplicar a </a:t>
            </a:r>
            <a:r>
              <a:rPr lang="pt-BR" sz="2600" u="sng" dirty="0" smtClean="0">
                <a:solidFill>
                  <a:schemeClr val="bg2"/>
                </a:solidFill>
              </a:rPr>
              <a:t>lei em concreto</a:t>
            </a:r>
            <a:r>
              <a:rPr lang="pt-BR" sz="2600" dirty="0" smtClean="0">
                <a:solidFill>
                  <a:schemeClr val="bg2"/>
                </a:solidFill>
              </a:rPr>
              <a:t>, transformar a lei em ato administrativo, fazer a subsunção do fato à norma é o aplicador do direito, o gestor público, a comissão de licitação, o ordenador de despesas.</a:t>
            </a:r>
          </a:p>
        </p:txBody>
      </p:sp>
    </p:spTree>
    <p:extLst>
      <p:ext uri="{BB962C8B-B14F-4D97-AF65-F5344CB8AC3E}">
        <p14:creationId xmlns:p14="http://schemas.microsoft.com/office/powerpoint/2010/main" val="2821892285"/>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467544" y="908720"/>
            <a:ext cx="8352928" cy="5472608"/>
          </a:xfrm>
        </p:spPr>
        <p:txBody>
          <a:bodyPr/>
          <a:lstStyle/>
          <a:p>
            <a:pPr marL="0" indent="0" algn="just" eaLnBrk="1" hangingPunct="1">
              <a:lnSpc>
                <a:spcPct val="130000"/>
              </a:lnSpc>
              <a:spcBef>
                <a:spcPts val="600"/>
              </a:spcBef>
              <a:buNone/>
            </a:pPr>
            <a:r>
              <a:rPr lang="pt-BR" sz="2600" dirty="0" smtClean="0">
                <a:solidFill>
                  <a:schemeClr val="bg2"/>
                </a:solidFill>
              </a:rPr>
              <a:t>Esse cenário submete gestores públicos em geral a uma enorme tensão, a </a:t>
            </a:r>
            <a:r>
              <a:rPr lang="pt-BR" sz="2600" u="sng" dirty="0" smtClean="0">
                <a:solidFill>
                  <a:schemeClr val="bg2"/>
                </a:solidFill>
              </a:rPr>
              <a:t>tensão da imprecisão</a:t>
            </a:r>
            <a:r>
              <a:rPr lang="pt-BR" sz="2600" dirty="0" smtClean="0">
                <a:solidFill>
                  <a:schemeClr val="bg2"/>
                </a:solidFill>
              </a:rPr>
              <a:t>, decorrente da obrigatoriedade de aplicar </a:t>
            </a:r>
            <a:r>
              <a:rPr lang="pt-BR" sz="2600" u="sng" dirty="0" smtClean="0">
                <a:solidFill>
                  <a:schemeClr val="bg2"/>
                </a:solidFill>
              </a:rPr>
              <a:t>leis imprecisas e plurais</a:t>
            </a:r>
            <a:r>
              <a:rPr lang="pt-BR" sz="2600" dirty="0" smtClean="0">
                <a:solidFill>
                  <a:schemeClr val="bg2"/>
                </a:solidFill>
              </a:rPr>
              <a:t>, que exigem opções cada vez mais difíceis nos espaços discricionários.</a:t>
            </a: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Como exemplo, cito o Regime Diferenciado de Contratações Públicas - RDC</a:t>
            </a:r>
            <a:r>
              <a:rPr lang="pt-BR" sz="2800" dirty="0" smtClean="0">
                <a:solidFill>
                  <a:schemeClr val="bg2"/>
                </a:solidFill>
              </a:rPr>
              <a:t> (</a:t>
            </a:r>
            <a:r>
              <a:rPr lang="pt-BR" sz="2600" dirty="0" smtClean="0">
                <a:solidFill>
                  <a:schemeClr val="bg2"/>
                </a:solidFill>
              </a:rPr>
              <a:t>Lei nº 12.462/11) .</a:t>
            </a:r>
          </a:p>
          <a:p>
            <a:pPr marL="0" indent="0" algn="just" eaLnBrk="1" hangingPunct="1">
              <a:lnSpc>
                <a:spcPct val="130000"/>
              </a:lnSpc>
              <a:spcBef>
                <a:spcPts val="600"/>
              </a:spcBef>
              <a:buNone/>
            </a:pPr>
            <a:r>
              <a:rPr lang="pt-BR" sz="2600" dirty="0" smtClean="0">
                <a:solidFill>
                  <a:schemeClr val="bg2"/>
                </a:solidFill>
              </a:rPr>
              <a:t>Nunca se dotou o gestor público de tamanho espaço discricionário quanto aquele que o legislador do RDC conferiu ao administrador público. Vejamos:</a:t>
            </a:r>
          </a:p>
        </p:txBody>
      </p:sp>
    </p:spTree>
    <p:extLst>
      <p:ext uri="{BB962C8B-B14F-4D97-AF65-F5344CB8AC3E}">
        <p14:creationId xmlns:p14="http://schemas.microsoft.com/office/powerpoint/2010/main" val="188433358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472608"/>
          </a:xfrm>
        </p:spPr>
        <p:txBody>
          <a:bodyPr/>
          <a:lstStyle/>
          <a:p>
            <a:pPr marL="0" indent="0" algn="just" eaLnBrk="1" hangingPunct="1">
              <a:lnSpc>
                <a:spcPct val="120000"/>
              </a:lnSpc>
              <a:spcBef>
                <a:spcPts val="600"/>
              </a:spcBef>
              <a:buNone/>
            </a:pPr>
            <a:r>
              <a:rPr lang="pt-BR" sz="2700" dirty="0" smtClean="0">
                <a:solidFill>
                  <a:schemeClr val="bg2"/>
                </a:solidFill>
              </a:rPr>
              <a:t>1) o RDC menciona uma modalidade de licitação e os atos que a compõem, mas permite a inversão e a </a:t>
            </a:r>
            <a:r>
              <a:rPr lang="pt-BR" sz="2700" dirty="0" err="1" smtClean="0">
                <a:solidFill>
                  <a:schemeClr val="bg2"/>
                </a:solidFill>
              </a:rPr>
              <a:t>desinversão</a:t>
            </a:r>
            <a:r>
              <a:rPr lang="pt-BR" sz="2700" dirty="0" smtClean="0">
                <a:solidFill>
                  <a:schemeClr val="bg2"/>
                </a:solidFill>
              </a:rPr>
              <a:t>  de fases;</a:t>
            </a:r>
          </a:p>
          <a:p>
            <a:pPr marL="0" indent="0" algn="just" eaLnBrk="1" hangingPunct="1">
              <a:lnSpc>
                <a:spcPct val="120000"/>
              </a:lnSpc>
              <a:spcBef>
                <a:spcPts val="600"/>
              </a:spcBef>
              <a:buNone/>
            </a:pPr>
            <a:r>
              <a:rPr lang="pt-BR" sz="2700" dirty="0" smtClean="0">
                <a:solidFill>
                  <a:schemeClr val="bg2"/>
                </a:solidFill>
              </a:rPr>
              <a:t>2) faculta-se, a depender do tipo de licitação escolhido, a divulgação, ou não, do orçamento;</a:t>
            </a:r>
          </a:p>
          <a:p>
            <a:pPr marL="0" indent="0" algn="just" eaLnBrk="1" hangingPunct="1">
              <a:lnSpc>
                <a:spcPct val="120000"/>
              </a:lnSpc>
              <a:spcBef>
                <a:spcPts val="600"/>
              </a:spcBef>
              <a:buNone/>
            </a:pPr>
            <a:r>
              <a:rPr lang="pt-BR" sz="2700" dirty="0" smtClean="0">
                <a:solidFill>
                  <a:schemeClr val="bg2"/>
                </a:solidFill>
              </a:rPr>
              <a:t>3) o ambiente em que a licitação se realizará (eletrônico ou presencial) também é discricionário;</a:t>
            </a:r>
          </a:p>
          <a:p>
            <a:pPr marL="0" indent="0" algn="just" eaLnBrk="1" hangingPunct="1">
              <a:lnSpc>
                <a:spcPct val="120000"/>
              </a:lnSpc>
              <a:spcBef>
                <a:spcPts val="600"/>
              </a:spcBef>
              <a:buNone/>
            </a:pPr>
            <a:r>
              <a:rPr lang="pt-BR" sz="2700" dirty="0" smtClean="0">
                <a:solidFill>
                  <a:schemeClr val="bg2"/>
                </a:solidFill>
              </a:rPr>
              <a:t>4) é discricionária, também, a adoção de um regime de execução de obras, pois foi criada a contratação integrada, que não é obrigatória;                     ...</a:t>
            </a:r>
          </a:p>
        </p:txBody>
      </p:sp>
    </p:spTree>
    <p:extLst>
      <p:ext uri="{BB962C8B-B14F-4D97-AF65-F5344CB8AC3E}">
        <p14:creationId xmlns:p14="http://schemas.microsoft.com/office/powerpoint/2010/main" val="419094886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p:cNvSpPr>
            <a:spLocks noGrp="1" noChangeArrowheads="1"/>
          </p:cNvSpPr>
          <p:nvPr>
            <p:ph type="body" idx="1"/>
          </p:nvPr>
        </p:nvSpPr>
        <p:spPr>
          <a:xfrm>
            <a:off x="539552" y="980728"/>
            <a:ext cx="8208912" cy="5472608"/>
          </a:xfrm>
        </p:spPr>
        <p:txBody>
          <a:bodyPr/>
          <a:lstStyle/>
          <a:p>
            <a:pPr marL="0" lvl="2" indent="0" algn="just" eaLnBrk="1" hangingPunct="1">
              <a:lnSpc>
                <a:spcPct val="130000"/>
              </a:lnSpc>
              <a:spcBef>
                <a:spcPts val="600"/>
              </a:spcBef>
              <a:buNone/>
              <a:defRPr/>
            </a:pPr>
            <a:r>
              <a:rPr lang="pt-BR" sz="2700" dirty="0" smtClean="0">
                <a:solidFill>
                  <a:schemeClr val="bg2"/>
                </a:solidFill>
                <a:effectLst>
                  <a:outerShdw blurRad="38100" dist="38100" dir="2700000" algn="tl">
                    <a:srgbClr val="C0C0C0"/>
                  </a:outerShdw>
                </a:effectLst>
              </a:rPr>
              <a:t>Esta apresentação está dividida em duas partes:</a:t>
            </a:r>
          </a:p>
          <a:p>
            <a:pPr marL="446088" lvl="2" indent="-446088" algn="just" eaLnBrk="1" hangingPunct="1">
              <a:lnSpc>
                <a:spcPct val="130000"/>
              </a:lnSpc>
              <a:spcBef>
                <a:spcPts val="600"/>
              </a:spcBef>
              <a:buNone/>
              <a:defRPr/>
            </a:pPr>
            <a:r>
              <a:rPr lang="pt-BR" sz="2700" dirty="0" smtClean="0">
                <a:solidFill>
                  <a:schemeClr val="bg2"/>
                </a:solidFill>
                <a:effectLst>
                  <a:outerShdw blurRad="38100" dist="38100" dir="2700000" algn="tl">
                    <a:srgbClr val="C0C0C0"/>
                  </a:outerShdw>
                </a:effectLst>
              </a:rPr>
              <a:t>1) na primeira, será enfatizada a evolução do Direito Administrativo e, no que tange a licitações e contratos, o aumento da discricionariedade administrativa e a atuação controladora do TCU;</a:t>
            </a:r>
          </a:p>
          <a:p>
            <a:pPr marL="446088" lvl="2" indent="-446088" algn="just" eaLnBrk="1" hangingPunct="1">
              <a:lnSpc>
                <a:spcPct val="130000"/>
              </a:lnSpc>
              <a:spcBef>
                <a:spcPts val="600"/>
              </a:spcBef>
              <a:buNone/>
              <a:defRPr/>
            </a:pPr>
            <a:r>
              <a:rPr lang="pt-BR" sz="2700" dirty="0" smtClean="0">
                <a:solidFill>
                  <a:schemeClr val="bg2"/>
                </a:solidFill>
                <a:effectLst>
                  <a:outerShdw blurRad="38100" dist="38100" dir="2700000" algn="tl">
                    <a:srgbClr val="C0C0C0"/>
                  </a:outerShdw>
                </a:effectLst>
              </a:rPr>
              <a:t>2) na segunda, será apresentada uma evolução das ferramentas de contratação pública, da Lei 8.666/1993 às experiências do pregão e do RDC.</a:t>
            </a:r>
            <a:endParaRPr lang="pt-BR" dirty="0" smtClean="0">
              <a:solidFill>
                <a:schemeClr val="bg2"/>
              </a:solidFill>
              <a:effectLst>
                <a:outerShdw blurRad="38100" dist="38100" dir="2700000" algn="tl">
                  <a:srgbClr val="C0C0C0"/>
                </a:outerShdw>
              </a:effectLst>
            </a:endParaRPr>
          </a:p>
        </p:txBody>
      </p:sp>
      <p:sp>
        <p:nvSpPr>
          <p:cNvPr id="3" name="Rectangle 2"/>
          <p:cNvSpPr>
            <a:spLocks noGrp="1" noChangeArrowheads="1"/>
          </p:cNvSpPr>
          <p:nvPr>
            <p:ph type="title"/>
          </p:nvPr>
        </p:nvSpPr>
        <p:spPr>
          <a:xfrm>
            <a:off x="1206624" y="0"/>
            <a:ext cx="6461720" cy="820738"/>
          </a:xfrm>
        </p:spPr>
        <p:txBody>
          <a:bodyPr/>
          <a:lstStyle/>
          <a:p>
            <a:pPr algn="ctr" eaLnBrk="1" hangingPunct="1"/>
            <a:r>
              <a:rPr lang="pt-BR" sz="2800" dirty="0" smtClean="0">
                <a:latin typeface="Eras Demi ITC" pitchFamily="34" charset="0"/>
              </a:rPr>
              <a:t>Considerações Gerais</a:t>
            </a:r>
          </a:p>
        </p:txBody>
      </p:sp>
    </p:spTree>
    <p:extLst>
      <p:ext uri="{BB962C8B-B14F-4D97-AF65-F5344CB8AC3E}">
        <p14:creationId xmlns:p14="http://schemas.microsoft.com/office/powerpoint/2010/main" val="374710235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395536" y="1268760"/>
            <a:ext cx="8424936" cy="5112568"/>
          </a:xfrm>
        </p:spPr>
        <p:txBody>
          <a:bodyPr/>
          <a:lstStyle/>
          <a:p>
            <a:pPr marL="0" indent="0" algn="just" eaLnBrk="1" hangingPunct="1">
              <a:lnSpc>
                <a:spcPct val="120000"/>
              </a:lnSpc>
              <a:spcBef>
                <a:spcPts val="600"/>
              </a:spcBef>
              <a:buNone/>
            </a:pPr>
            <a:r>
              <a:rPr lang="pt-BR" sz="2700" dirty="0" smtClean="0">
                <a:solidFill>
                  <a:schemeClr val="bg2"/>
                </a:solidFill>
              </a:rPr>
              <a:t>5) fase de lances: pode ser aberta, fechada ou híbrida;</a:t>
            </a:r>
          </a:p>
          <a:p>
            <a:pPr marL="0" indent="0" algn="just" eaLnBrk="1" hangingPunct="1">
              <a:lnSpc>
                <a:spcPct val="120000"/>
              </a:lnSpc>
              <a:spcBef>
                <a:spcPts val="600"/>
              </a:spcBef>
              <a:buNone/>
            </a:pPr>
            <a:r>
              <a:rPr lang="pt-BR" sz="2700" dirty="0" smtClean="0">
                <a:solidFill>
                  <a:schemeClr val="bg2"/>
                </a:solidFill>
              </a:rPr>
              <a:t>6) contrato de eficiência;</a:t>
            </a:r>
          </a:p>
          <a:p>
            <a:pPr marL="0" indent="0" algn="just" eaLnBrk="1" hangingPunct="1">
              <a:lnSpc>
                <a:spcPct val="120000"/>
              </a:lnSpc>
              <a:spcBef>
                <a:spcPts val="600"/>
              </a:spcBef>
              <a:buNone/>
            </a:pPr>
            <a:r>
              <a:rPr lang="pt-BR" sz="2700" dirty="0" smtClean="0">
                <a:solidFill>
                  <a:schemeClr val="bg2"/>
                </a:solidFill>
              </a:rPr>
              <a:t>7) remuneração variável;</a:t>
            </a:r>
          </a:p>
          <a:p>
            <a:pPr marL="0" indent="0" algn="just" eaLnBrk="1" hangingPunct="1">
              <a:lnSpc>
                <a:spcPct val="120000"/>
              </a:lnSpc>
              <a:spcBef>
                <a:spcPts val="600"/>
              </a:spcBef>
              <a:buNone/>
            </a:pPr>
            <a:r>
              <a:rPr lang="pt-BR" sz="2700" dirty="0" smtClean="0">
                <a:solidFill>
                  <a:schemeClr val="bg2"/>
                </a:solidFill>
              </a:rPr>
              <a:t>8) apropriação dos custos indiretos.</a:t>
            </a:r>
          </a:p>
        </p:txBody>
      </p:sp>
    </p:spTree>
    <p:extLst>
      <p:ext uri="{BB962C8B-B14F-4D97-AF65-F5344CB8AC3E}">
        <p14:creationId xmlns:p14="http://schemas.microsoft.com/office/powerpoint/2010/main" val="21085350"/>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467544" y="980728"/>
            <a:ext cx="8352928" cy="5400600"/>
          </a:xfrm>
        </p:spPr>
        <p:txBody>
          <a:bodyPr/>
          <a:lstStyle/>
          <a:p>
            <a:pPr marL="0" indent="0" algn="just" eaLnBrk="1" hangingPunct="1">
              <a:lnSpc>
                <a:spcPct val="130000"/>
              </a:lnSpc>
              <a:spcBef>
                <a:spcPts val="600"/>
              </a:spcBef>
              <a:buNone/>
            </a:pPr>
            <a:r>
              <a:rPr lang="pt-BR" sz="2600" dirty="0" smtClean="0">
                <a:solidFill>
                  <a:schemeClr val="bg2"/>
                </a:solidFill>
              </a:rPr>
              <a:t>Enfim, o </a:t>
            </a:r>
            <a:r>
              <a:rPr lang="pt-BR" sz="2600" u="sng" dirty="0" smtClean="0">
                <a:solidFill>
                  <a:schemeClr val="bg2"/>
                </a:solidFill>
              </a:rPr>
              <a:t>RDC</a:t>
            </a:r>
            <a:r>
              <a:rPr lang="pt-BR" sz="2600" dirty="0" smtClean="0">
                <a:solidFill>
                  <a:schemeClr val="bg2"/>
                </a:solidFill>
              </a:rPr>
              <a:t> é uma das maiores </a:t>
            </a:r>
            <a:r>
              <a:rPr lang="pt-BR" sz="2600" u="sng" dirty="0" smtClean="0">
                <a:solidFill>
                  <a:schemeClr val="bg2"/>
                </a:solidFill>
              </a:rPr>
              <a:t>homenagens à discricionariedade </a:t>
            </a:r>
            <a:r>
              <a:rPr lang="pt-BR" sz="2600" dirty="0" smtClean="0">
                <a:solidFill>
                  <a:schemeClr val="bg2"/>
                </a:solidFill>
              </a:rPr>
              <a:t>do gestor público.</a:t>
            </a:r>
          </a:p>
          <a:p>
            <a:pPr marL="0" indent="0" algn="just" eaLnBrk="1" hangingPunct="1">
              <a:lnSpc>
                <a:spcPct val="130000"/>
              </a:lnSpc>
              <a:spcBef>
                <a:spcPts val="600"/>
              </a:spcBef>
              <a:buNone/>
            </a:pPr>
            <a:r>
              <a:rPr lang="pt-BR" sz="2600" dirty="0" smtClean="0">
                <a:solidFill>
                  <a:schemeClr val="bg2"/>
                </a:solidFill>
              </a:rPr>
              <a:t>Contudo, para aplicar o RDC e para que ele seja uma boa norma, o gestor público deve, hoje, estar muito mais </a:t>
            </a:r>
            <a:r>
              <a:rPr lang="pt-BR" sz="2600" u="sng" dirty="0" smtClean="0">
                <a:solidFill>
                  <a:schemeClr val="bg2"/>
                </a:solidFill>
              </a:rPr>
              <a:t>qualificado</a:t>
            </a:r>
            <a:r>
              <a:rPr lang="pt-BR" sz="2600" dirty="0" smtClean="0">
                <a:solidFill>
                  <a:schemeClr val="bg2"/>
                </a:solidFill>
              </a:rPr>
              <a:t> do que no passado, pois deverá realizar opções que nunca fez.</a:t>
            </a:r>
          </a:p>
          <a:p>
            <a:pPr marL="0" indent="0" algn="just" eaLnBrk="1" hangingPunct="1">
              <a:lnSpc>
                <a:spcPct val="130000"/>
              </a:lnSpc>
              <a:spcBef>
                <a:spcPts val="600"/>
              </a:spcBef>
              <a:buNone/>
            </a:pPr>
            <a:r>
              <a:rPr lang="pt-BR" sz="2600" dirty="0" smtClean="0">
                <a:solidFill>
                  <a:schemeClr val="bg2"/>
                </a:solidFill>
              </a:rPr>
              <a:t>Para isso, terá que fazer análises técnicas, análises de razoabilidade, fundamentar e insculpir no processo a sua </a:t>
            </a:r>
            <a:r>
              <a:rPr lang="pt-BR" sz="2600" u="sng" dirty="0" smtClean="0">
                <a:solidFill>
                  <a:schemeClr val="bg2"/>
                </a:solidFill>
              </a:rPr>
              <a:t>motivação</a:t>
            </a:r>
            <a:r>
              <a:rPr lang="pt-BR" sz="2600" dirty="0" smtClean="0">
                <a:solidFill>
                  <a:schemeClr val="bg2"/>
                </a:solidFill>
              </a:rPr>
              <a:t>.</a:t>
            </a:r>
          </a:p>
        </p:txBody>
      </p:sp>
    </p:spTree>
    <p:extLst>
      <p:ext uri="{BB962C8B-B14F-4D97-AF65-F5344CB8AC3E}">
        <p14:creationId xmlns:p14="http://schemas.microsoft.com/office/powerpoint/2010/main" val="2001660379"/>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latin typeface="+mn-lt"/>
              </a:rPr>
              <a:t>3. </a:t>
            </a:r>
            <a:r>
              <a:rPr lang="pt-BR" sz="2600" dirty="0" smtClean="0">
                <a:solidFill>
                  <a:schemeClr val="bg1"/>
                </a:solidFill>
                <a:effectLst>
                  <a:outerShdw blurRad="38100" dist="38100" dir="2700000" algn="tl">
                    <a:srgbClr val="C0C0C0"/>
                  </a:outerShdw>
                </a:effectLst>
                <a:latin typeface="+mn-lt"/>
              </a:rPr>
              <a:t>O cenário de atuação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1124744"/>
            <a:ext cx="8174038" cy="5112568"/>
          </a:xfrm>
        </p:spPr>
        <p:txBody>
          <a:bodyPr/>
          <a:lstStyle/>
          <a:p>
            <a:pPr marL="0" indent="0" algn="just" eaLnBrk="1" hangingPunct="1">
              <a:lnSpc>
                <a:spcPct val="130000"/>
              </a:lnSpc>
              <a:spcBef>
                <a:spcPts val="600"/>
              </a:spcBef>
              <a:buNone/>
            </a:pPr>
            <a:r>
              <a:rPr lang="pt-BR" sz="2700" dirty="0" smtClean="0">
                <a:solidFill>
                  <a:schemeClr val="bg2"/>
                </a:solidFill>
              </a:rPr>
              <a:t>Antes, é preciso reconhecer que a Constituição Federal de 1988 (CF/88) cria um modelo de tribunal de contas que é uma </a:t>
            </a:r>
            <a:r>
              <a:rPr lang="pt-BR" sz="2700" u="sng" dirty="0" smtClean="0">
                <a:solidFill>
                  <a:schemeClr val="bg2"/>
                </a:solidFill>
              </a:rPr>
              <a:t>síntese dos principais modelos existentes até então</a:t>
            </a:r>
            <a:r>
              <a:rPr lang="pt-BR" sz="2700" dirty="0" smtClean="0">
                <a:solidFill>
                  <a:schemeClr val="bg2"/>
                </a:solidFill>
              </a:rPr>
              <a:t> no campo do controle externo.</a:t>
            </a:r>
          </a:p>
          <a:p>
            <a:pPr marL="0" indent="0" algn="just" eaLnBrk="1" hangingPunct="1">
              <a:lnSpc>
                <a:spcPct val="130000"/>
              </a:lnSpc>
              <a:spcBef>
                <a:spcPts val="600"/>
              </a:spcBef>
              <a:buNone/>
            </a:pPr>
            <a:r>
              <a:rPr lang="pt-BR" sz="2700" dirty="0" smtClean="0">
                <a:solidFill>
                  <a:schemeClr val="bg2"/>
                </a:solidFill>
              </a:rPr>
              <a:t>Cria-se um modelo que mescla características de um tribunal de contas latino e de uma controladoria geral. </a:t>
            </a:r>
          </a:p>
        </p:txBody>
      </p:sp>
    </p:spTree>
    <p:extLst>
      <p:ext uri="{BB962C8B-B14F-4D97-AF65-F5344CB8AC3E}">
        <p14:creationId xmlns:p14="http://schemas.microsoft.com/office/powerpoint/2010/main" val="4059250354"/>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latin typeface="+mn-lt"/>
              </a:rPr>
              <a:t>3. </a:t>
            </a:r>
            <a:r>
              <a:rPr lang="pt-BR" sz="2600" dirty="0" smtClean="0">
                <a:solidFill>
                  <a:schemeClr val="bg1"/>
                </a:solidFill>
                <a:effectLst>
                  <a:outerShdw blurRad="38100" dist="38100" dir="2700000" algn="tl">
                    <a:srgbClr val="C0C0C0"/>
                  </a:outerShdw>
                </a:effectLst>
                <a:latin typeface="+mn-lt"/>
              </a:rPr>
              <a:t>O cenário de atuação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328592"/>
          </a:xfrm>
        </p:spPr>
        <p:txBody>
          <a:bodyPr/>
          <a:lstStyle/>
          <a:p>
            <a:pPr marL="0" indent="0" algn="just" eaLnBrk="1" hangingPunct="1">
              <a:lnSpc>
                <a:spcPct val="130000"/>
              </a:lnSpc>
              <a:spcBef>
                <a:spcPts val="600"/>
              </a:spcBef>
              <a:buNone/>
            </a:pPr>
            <a:r>
              <a:rPr lang="pt-BR" sz="2700" dirty="0" smtClean="0">
                <a:solidFill>
                  <a:schemeClr val="bg2"/>
                </a:solidFill>
              </a:rPr>
              <a:t>Neste modelo, por um lado, a CF/88 mantém, tradicionalmente, as competências dos tribunais de contas de avaliar a legalidade dos atos, analisar o aspecto financeiro-orçamentário e julgar contas.</a:t>
            </a:r>
          </a:p>
          <a:p>
            <a:pPr marL="0" indent="0" algn="just" eaLnBrk="1" hangingPunct="1">
              <a:lnSpc>
                <a:spcPct val="130000"/>
              </a:lnSpc>
              <a:spcBef>
                <a:spcPts val="600"/>
              </a:spcBef>
              <a:buNone/>
            </a:pPr>
            <a:r>
              <a:rPr lang="pt-BR" sz="2700" dirty="0" smtClean="0">
                <a:solidFill>
                  <a:schemeClr val="bg2"/>
                </a:solidFill>
              </a:rPr>
              <a:t>Por outro, a Carta Política confere a esse “julgar de contas” uma visão mais moderna e inclui a </a:t>
            </a:r>
            <a:r>
              <a:rPr lang="pt-BR" sz="2700" u="sng" dirty="0" smtClean="0">
                <a:solidFill>
                  <a:schemeClr val="bg2"/>
                </a:solidFill>
              </a:rPr>
              <a:t>avaliação das condutas</a:t>
            </a:r>
            <a:r>
              <a:rPr lang="pt-BR" sz="2700" dirty="0" smtClean="0">
                <a:solidFill>
                  <a:schemeClr val="bg2"/>
                </a:solidFill>
              </a:rPr>
              <a:t> praticadas pelos gestores no exercício financeiro sobre o prisma da </a:t>
            </a:r>
            <a:r>
              <a:rPr lang="pt-BR" sz="2700" u="sng" dirty="0" smtClean="0">
                <a:solidFill>
                  <a:schemeClr val="bg2"/>
                </a:solidFill>
              </a:rPr>
              <a:t>legalidade, da legitimidade e da economicidade</a:t>
            </a:r>
            <a:r>
              <a:rPr lang="pt-BR" sz="2700" dirty="0" smtClean="0">
                <a:solidFill>
                  <a:schemeClr val="bg2"/>
                </a:solidFill>
              </a:rPr>
              <a:t>, o que amplia em muito o escopo do controle externo. </a:t>
            </a:r>
          </a:p>
        </p:txBody>
      </p:sp>
    </p:spTree>
    <p:extLst>
      <p:ext uri="{BB962C8B-B14F-4D97-AF65-F5344CB8AC3E}">
        <p14:creationId xmlns:p14="http://schemas.microsoft.com/office/powerpoint/2010/main" val="422036368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latin typeface="+mn-lt"/>
              </a:rPr>
              <a:t>3. </a:t>
            </a:r>
            <a:r>
              <a:rPr lang="pt-BR" sz="2600" dirty="0" smtClean="0">
                <a:solidFill>
                  <a:schemeClr val="bg1"/>
                </a:solidFill>
                <a:effectLst>
                  <a:outerShdw blurRad="38100" dist="38100" dir="2700000" algn="tl">
                    <a:srgbClr val="C0C0C0"/>
                  </a:outerShdw>
                </a:effectLst>
                <a:latin typeface="+mn-lt"/>
              </a:rPr>
              <a:t>O cenário de atuação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328592"/>
          </a:xfrm>
        </p:spPr>
        <p:txBody>
          <a:bodyPr/>
          <a:lstStyle/>
          <a:p>
            <a:pPr marL="0" indent="0" algn="just" eaLnBrk="1" hangingPunct="1">
              <a:lnSpc>
                <a:spcPct val="130000"/>
              </a:lnSpc>
              <a:spcBef>
                <a:spcPts val="600"/>
              </a:spcBef>
              <a:buNone/>
            </a:pPr>
            <a:r>
              <a:rPr lang="pt-BR" sz="2700" dirty="0" smtClean="0">
                <a:solidFill>
                  <a:schemeClr val="bg2"/>
                </a:solidFill>
              </a:rPr>
              <a:t>A CF/88 mantém, ainda:</a:t>
            </a:r>
          </a:p>
          <a:p>
            <a:pPr marL="177800" indent="0" algn="just" eaLnBrk="1" hangingPunct="1">
              <a:lnSpc>
                <a:spcPct val="130000"/>
              </a:lnSpc>
              <a:spcBef>
                <a:spcPts val="600"/>
              </a:spcBef>
              <a:buNone/>
            </a:pPr>
            <a:r>
              <a:rPr lang="pt-BR" sz="2700" dirty="0" smtClean="0">
                <a:solidFill>
                  <a:schemeClr val="bg2"/>
                </a:solidFill>
              </a:rPr>
              <a:t>(i) o controle corretivo dos tribunais de contas (viés mandamental), no sentido de que os tribunais de contas devem expedir ordens para a </a:t>
            </a:r>
            <a:r>
              <a:rPr lang="pt-BR" sz="2700" u="sng" dirty="0" smtClean="0">
                <a:solidFill>
                  <a:schemeClr val="bg2"/>
                </a:solidFill>
              </a:rPr>
              <a:t>correção das falhas</a:t>
            </a:r>
            <a:r>
              <a:rPr lang="pt-BR" sz="2700" dirty="0" smtClean="0">
                <a:solidFill>
                  <a:schemeClr val="bg2"/>
                </a:solidFill>
              </a:rPr>
              <a:t> quando encontram ilegalidade, assinando prazo para a sua correção;</a:t>
            </a:r>
          </a:p>
          <a:p>
            <a:pPr marL="177800" indent="0" algn="just" eaLnBrk="1" hangingPunct="1">
              <a:lnSpc>
                <a:spcPct val="130000"/>
              </a:lnSpc>
              <a:spcBef>
                <a:spcPts val="600"/>
              </a:spcBef>
              <a:buNone/>
            </a:pPr>
            <a:r>
              <a:rPr lang="pt-BR" sz="2700" dirty="0" smtClean="0">
                <a:solidFill>
                  <a:schemeClr val="bg2"/>
                </a:solidFill>
              </a:rPr>
              <a:t>(ii) a competência punitiva dos tribunais de contas de </a:t>
            </a:r>
            <a:r>
              <a:rPr lang="pt-BR" sz="2700" u="sng" dirty="0" smtClean="0">
                <a:solidFill>
                  <a:schemeClr val="bg2"/>
                </a:solidFill>
              </a:rPr>
              <a:t>aplicar sanções</a:t>
            </a:r>
            <a:r>
              <a:rPr lang="pt-BR" sz="2700" dirty="0" smtClean="0">
                <a:solidFill>
                  <a:schemeClr val="bg2"/>
                </a:solidFill>
              </a:rPr>
              <a:t> diante de irregularidade e falhas.</a:t>
            </a:r>
          </a:p>
        </p:txBody>
      </p:sp>
    </p:spTree>
    <p:extLst>
      <p:ext uri="{BB962C8B-B14F-4D97-AF65-F5344CB8AC3E}">
        <p14:creationId xmlns:p14="http://schemas.microsoft.com/office/powerpoint/2010/main" val="2038921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latin typeface="+mn-lt"/>
              </a:rPr>
              <a:t>3. </a:t>
            </a:r>
            <a:r>
              <a:rPr lang="pt-BR" sz="2600" dirty="0" smtClean="0">
                <a:solidFill>
                  <a:schemeClr val="bg1"/>
                </a:solidFill>
                <a:effectLst>
                  <a:outerShdw blurRad="38100" dist="38100" dir="2700000" algn="tl">
                    <a:srgbClr val="C0C0C0"/>
                  </a:outerShdw>
                </a:effectLst>
                <a:latin typeface="+mn-lt"/>
              </a:rPr>
              <a:t>O cenário de atuação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980728"/>
            <a:ext cx="8424936" cy="5256584"/>
          </a:xfrm>
        </p:spPr>
        <p:txBody>
          <a:bodyPr/>
          <a:lstStyle/>
          <a:p>
            <a:pPr marL="0" indent="0" algn="just" eaLnBrk="1" hangingPunct="1">
              <a:lnSpc>
                <a:spcPct val="130000"/>
              </a:lnSpc>
              <a:spcBef>
                <a:spcPts val="600"/>
              </a:spcBef>
              <a:buNone/>
            </a:pPr>
            <a:r>
              <a:rPr lang="pt-BR" sz="2700" dirty="0" smtClean="0">
                <a:solidFill>
                  <a:schemeClr val="bg2"/>
                </a:solidFill>
              </a:rPr>
              <a:t>Contudo, a CF/88 menciona um </a:t>
            </a:r>
            <a:r>
              <a:rPr lang="pt-BR" sz="2700" u="sng" dirty="0" smtClean="0">
                <a:solidFill>
                  <a:schemeClr val="bg2"/>
                </a:solidFill>
              </a:rPr>
              <a:t>novo espaço de atuação</a:t>
            </a:r>
            <a:r>
              <a:rPr lang="pt-BR" sz="2700" dirty="0" smtClean="0">
                <a:solidFill>
                  <a:schemeClr val="bg2"/>
                </a:solidFill>
              </a:rPr>
              <a:t> dos tribunais de contas: </a:t>
            </a:r>
            <a:r>
              <a:rPr lang="pt-BR" sz="2700" u="sng" dirty="0" smtClean="0">
                <a:solidFill>
                  <a:schemeClr val="bg2"/>
                </a:solidFill>
              </a:rPr>
              <a:t>a análise da eficiência, da eficácia e da efetividade da gestão</a:t>
            </a:r>
            <a:r>
              <a:rPr lang="pt-BR" sz="2700" dirty="0" smtClean="0">
                <a:solidFill>
                  <a:schemeClr val="bg2"/>
                </a:solidFill>
              </a:rPr>
              <a:t>.</a:t>
            </a:r>
          </a:p>
          <a:p>
            <a:pPr marL="0" indent="0" algn="just" eaLnBrk="1" hangingPunct="1">
              <a:lnSpc>
                <a:spcPct val="130000"/>
              </a:lnSpc>
              <a:spcBef>
                <a:spcPts val="600"/>
              </a:spcBef>
              <a:buNone/>
            </a:pPr>
            <a:endParaRPr lang="pt-BR" sz="10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Isso significa um controle de gestão </a:t>
            </a:r>
            <a:r>
              <a:rPr lang="pt-BR" sz="2700" u="sng" dirty="0" smtClean="0">
                <a:solidFill>
                  <a:schemeClr val="bg2"/>
                </a:solidFill>
              </a:rPr>
              <a:t>desvinculado</a:t>
            </a:r>
            <a:r>
              <a:rPr lang="pt-BR" sz="2700" dirty="0" smtClean="0">
                <a:solidFill>
                  <a:schemeClr val="bg2"/>
                </a:solidFill>
              </a:rPr>
              <a:t> da ideia de legalidade estrita, na tentativa de estabelecer que os tribunais de contas são, também, responsáveis pela melhoria dos resultados dos programas públicos. </a:t>
            </a:r>
          </a:p>
        </p:txBody>
      </p:sp>
    </p:spTree>
    <p:extLst>
      <p:ext uri="{BB962C8B-B14F-4D97-AF65-F5344CB8AC3E}">
        <p14:creationId xmlns:p14="http://schemas.microsoft.com/office/powerpoint/2010/main" val="382609023"/>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latin typeface="+mn-lt"/>
              </a:rPr>
              <a:t>3. </a:t>
            </a:r>
            <a:r>
              <a:rPr lang="pt-BR" sz="2600" dirty="0" smtClean="0">
                <a:solidFill>
                  <a:schemeClr val="bg1"/>
                </a:solidFill>
                <a:effectLst>
                  <a:outerShdw blurRad="38100" dist="38100" dir="2700000" algn="tl">
                    <a:srgbClr val="C0C0C0"/>
                  </a:outerShdw>
                </a:effectLst>
                <a:latin typeface="+mn-lt"/>
              </a:rPr>
              <a:t>O cenário de atuação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328592"/>
          </a:xfrm>
        </p:spPr>
        <p:txBody>
          <a:bodyPr/>
          <a:lstStyle/>
          <a:p>
            <a:pPr marL="0" indent="0" algn="just" eaLnBrk="1" hangingPunct="1">
              <a:lnSpc>
                <a:spcPct val="130000"/>
              </a:lnSpc>
              <a:spcBef>
                <a:spcPts val="600"/>
              </a:spcBef>
              <a:buNone/>
            </a:pPr>
            <a:r>
              <a:rPr lang="pt-BR" sz="2700" dirty="0" smtClean="0">
                <a:solidFill>
                  <a:schemeClr val="bg2"/>
                </a:solidFill>
              </a:rPr>
              <a:t>Esse novo modelo de tribunal de contas deve aferir não apenas se os programas públicos estão de acordo e em harmonia com as regras legais, mas, também, buscar a </a:t>
            </a:r>
            <a:r>
              <a:rPr lang="pt-BR" sz="2700" u="sng" dirty="0" smtClean="0">
                <a:solidFill>
                  <a:schemeClr val="bg2"/>
                </a:solidFill>
              </a:rPr>
              <a:t>otimização dos resultados</a:t>
            </a:r>
            <a:r>
              <a:rPr lang="pt-BR" sz="2700" dirty="0" smtClean="0">
                <a:solidFill>
                  <a:schemeClr val="bg2"/>
                </a:solidFill>
              </a:rPr>
              <a:t> desses programas.</a:t>
            </a:r>
          </a:p>
          <a:p>
            <a:pPr marL="0" indent="0" algn="just" eaLnBrk="1" hangingPunct="1">
              <a:lnSpc>
                <a:spcPct val="130000"/>
              </a:lnSpc>
              <a:spcBef>
                <a:spcPts val="600"/>
              </a:spcBef>
              <a:buNone/>
            </a:pPr>
            <a:r>
              <a:rPr lang="pt-BR" sz="2700" dirty="0" smtClean="0">
                <a:solidFill>
                  <a:schemeClr val="bg2"/>
                </a:solidFill>
              </a:rPr>
              <a:t>Nesse escopo, o constituinte originário vislumbrou a necessidade de criar, para além do Poder Judiciário, um </a:t>
            </a:r>
            <a:r>
              <a:rPr lang="pt-BR" sz="2700" u="sng" dirty="0" smtClean="0">
                <a:solidFill>
                  <a:schemeClr val="bg2"/>
                </a:solidFill>
              </a:rPr>
              <a:t>órgão de controle dotado de impulso próprio</a:t>
            </a:r>
            <a:r>
              <a:rPr lang="pt-BR" sz="2700" dirty="0" smtClean="0">
                <a:solidFill>
                  <a:schemeClr val="bg2"/>
                </a:solidFill>
              </a:rPr>
              <a:t> para realizar esse tipo de controle operacional, financeiro, orçamentário e patrimonial.</a:t>
            </a:r>
          </a:p>
        </p:txBody>
      </p:sp>
    </p:spTree>
    <p:extLst>
      <p:ext uri="{BB962C8B-B14F-4D97-AF65-F5344CB8AC3E}">
        <p14:creationId xmlns:p14="http://schemas.microsoft.com/office/powerpoint/2010/main" val="3090539409"/>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latin typeface="+mn-lt"/>
              </a:rPr>
              <a:t>3. </a:t>
            </a:r>
            <a:r>
              <a:rPr lang="pt-BR" sz="2600" dirty="0" smtClean="0">
                <a:solidFill>
                  <a:schemeClr val="bg1"/>
                </a:solidFill>
                <a:effectLst>
                  <a:outerShdw blurRad="38100" dist="38100" dir="2700000" algn="tl">
                    <a:srgbClr val="C0C0C0"/>
                  </a:outerShdw>
                </a:effectLst>
                <a:latin typeface="+mn-lt"/>
              </a:rPr>
              <a:t>O cenário de atuação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1124744"/>
            <a:ext cx="8424936" cy="5112568"/>
          </a:xfrm>
        </p:spPr>
        <p:txBody>
          <a:bodyPr/>
          <a:lstStyle/>
          <a:p>
            <a:pPr marL="0" indent="0" algn="just" eaLnBrk="1" hangingPunct="1">
              <a:lnSpc>
                <a:spcPct val="130000"/>
              </a:lnSpc>
              <a:spcBef>
                <a:spcPts val="600"/>
              </a:spcBef>
              <a:buNone/>
            </a:pPr>
            <a:r>
              <a:rPr lang="pt-BR" sz="2700" dirty="0" smtClean="0">
                <a:solidFill>
                  <a:schemeClr val="bg2"/>
                </a:solidFill>
              </a:rPr>
              <a:t>De fato, o que </a:t>
            </a:r>
            <a:r>
              <a:rPr lang="pt-BR" sz="2700" u="sng" dirty="0" smtClean="0">
                <a:solidFill>
                  <a:schemeClr val="bg2"/>
                </a:solidFill>
              </a:rPr>
              <a:t>diferencia</a:t>
            </a:r>
            <a:r>
              <a:rPr lang="pt-BR" sz="2700" dirty="0" smtClean="0">
                <a:solidFill>
                  <a:schemeClr val="bg2"/>
                </a:solidFill>
              </a:rPr>
              <a:t> o controle externo, </a:t>
            </a:r>
            <a:r>
              <a:rPr lang="pt-BR" sz="2700" dirty="0" err="1" smtClean="0">
                <a:solidFill>
                  <a:schemeClr val="bg2"/>
                </a:solidFill>
              </a:rPr>
              <a:t>titularizado</a:t>
            </a:r>
            <a:r>
              <a:rPr lang="pt-BR" sz="2700" dirty="0" smtClean="0">
                <a:solidFill>
                  <a:schemeClr val="bg2"/>
                </a:solidFill>
              </a:rPr>
              <a:t> pelo Congresso Nacional e exercido com o auxílio do Tribunal de Contas da União (TCU), do </a:t>
            </a:r>
            <a:r>
              <a:rPr lang="pt-BR" sz="2700" u="sng" dirty="0" smtClean="0">
                <a:solidFill>
                  <a:schemeClr val="bg2"/>
                </a:solidFill>
              </a:rPr>
              <a:t>controle exercido pelo Poder Judiciário</a:t>
            </a:r>
            <a:r>
              <a:rPr lang="pt-BR" sz="2700" dirty="0" smtClean="0">
                <a:solidFill>
                  <a:schemeClr val="bg2"/>
                </a:solidFill>
              </a:rPr>
              <a:t> é a capacidade que têm os tribunais de contas de </a:t>
            </a:r>
            <a:r>
              <a:rPr lang="pt-BR" sz="2700" u="sng" dirty="0" smtClean="0">
                <a:solidFill>
                  <a:schemeClr val="bg2"/>
                </a:solidFill>
              </a:rPr>
              <a:t>planejar o seu controle</a:t>
            </a:r>
            <a:r>
              <a:rPr lang="pt-BR" sz="2700" dirty="0" smtClean="0">
                <a:solidFill>
                  <a:schemeClr val="bg2"/>
                </a:solidFill>
              </a:rPr>
              <a:t> por meio de programas e planos de auditorias baseados em avaliações técnicas de risco. </a:t>
            </a:r>
          </a:p>
        </p:txBody>
      </p:sp>
    </p:spTree>
    <p:extLst>
      <p:ext uri="{BB962C8B-B14F-4D97-AF65-F5344CB8AC3E}">
        <p14:creationId xmlns:p14="http://schemas.microsoft.com/office/powerpoint/2010/main" val="4193955396"/>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latin typeface="+mn-lt"/>
              </a:rPr>
              <a:t>3. </a:t>
            </a:r>
            <a:r>
              <a:rPr lang="pt-BR" sz="2600" dirty="0" smtClean="0">
                <a:solidFill>
                  <a:schemeClr val="bg1"/>
                </a:solidFill>
                <a:effectLst>
                  <a:outerShdw blurRad="38100" dist="38100" dir="2700000" algn="tl">
                    <a:srgbClr val="C0C0C0"/>
                  </a:outerShdw>
                </a:effectLst>
                <a:latin typeface="+mn-lt"/>
              </a:rPr>
              <a:t>O cenário de atuação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328592"/>
          </a:xfrm>
        </p:spPr>
        <p:txBody>
          <a:bodyPr/>
          <a:lstStyle/>
          <a:p>
            <a:pPr marL="0" indent="0" algn="just" eaLnBrk="1" hangingPunct="1">
              <a:lnSpc>
                <a:spcPct val="130000"/>
              </a:lnSpc>
              <a:spcBef>
                <a:spcPts val="600"/>
              </a:spcBef>
              <a:buNone/>
            </a:pPr>
            <a:r>
              <a:rPr lang="pt-BR" sz="2700" dirty="0" smtClean="0">
                <a:solidFill>
                  <a:schemeClr val="bg2"/>
                </a:solidFill>
              </a:rPr>
              <a:t>Esse foi e ainda é um </a:t>
            </a:r>
            <a:r>
              <a:rPr lang="pt-BR" sz="2700" u="sng" dirty="0" smtClean="0">
                <a:solidFill>
                  <a:schemeClr val="bg2"/>
                </a:solidFill>
              </a:rPr>
              <a:t>grande desafio</a:t>
            </a:r>
            <a:r>
              <a:rPr lang="pt-BR" sz="2700" dirty="0" smtClean="0">
                <a:solidFill>
                  <a:schemeClr val="bg2"/>
                </a:solidFill>
              </a:rPr>
              <a:t> a ser encarado pelos tribunais de contas: enfrentar um espaço destinado constitucionalmente à </a:t>
            </a:r>
            <a:r>
              <a:rPr lang="pt-BR" sz="2700" u="sng" dirty="0" smtClean="0">
                <a:solidFill>
                  <a:schemeClr val="bg2"/>
                </a:solidFill>
              </a:rPr>
              <a:t>auditoria de gestão</a:t>
            </a:r>
            <a:r>
              <a:rPr lang="pt-BR" sz="2700" dirty="0" smtClean="0">
                <a:solidFill>
                  <a:schemeClr val="bg2"/>
                </a:solidFill>
              </a:rPr>
              <a:t>, de desempenho e às auditorias operacionais – típicas das controladorias.</a:t>
            </a:r>
          </a:p>
          <a:p>
            <a:pPr marL="0" indent="0" algn="just" eaLnBrk="1" hangingPunct="1">
              <a:lnSpc>
                <a:spcPct val="130000"/>
              </a:lnSpc>
              <a:spcBef>
                <a:spcPts val="600"/>
              </a:spcBef>
              <a:buNone/>
            </a:pPr>
            <a:r>
              <a:rPr lang="pt-BR" sz="2700" dirty="0" smtClean="0">
                <a:solidFill>
                  <a:schemeClr val="bg2"/>
                </a:solidFill>
              </a:rPr>
              <a:t>Após mais de duas décadas desde a CF/88, alguns tribunais de contas conseguiram ocupar esse novo espaço e implementar condições para que suas equipes técnicas pudessem realizar </a:t>
            </a:r>
            <a:r>
              <a:rPr lang="pt-BR" sz="2700" u="sng" dirty="0" smtClean="0">
                <a:solidFill>
                  <a:schemeClr val="bg2"/>
                </a:solidFill>
              </a:rPr>
              <a:t>auditorias operacionais, de gestão e de desempenho</a:t>
            </a:r>
            <a:r>
              <a:rPr lang="pt-BR" sz="2700" dirty="0" smtClean="0">
                <a:solidFill>
                  <a:schemeClr val="bg2"/>
                </a:solidFill>
              </a:rPr>
              <a:t>.</a:t>
            </a:r>
          </a:p>
          <a:p>
            <a:pPr marL="0" indent="0" algn="just" eaLnBrk="1" hangingPunct="1">
              <a:lnSpc>
                <a:spcPct val="130000"/>
              </a:lnSpc>
              <a:spcBef>
                <a:spcPts val="600"/>
              </a:spcBef>
              <a:buNone/>
            </a:pPr>
            <a:endParaRPr lang="pt-BR" sz="2700" dirty="0" smtClean="0">
              <a:solidFill>
                <a:schemeClr val="bg2"/>
              </a:solidFill>
            </a:endParaRPr>
          </a:p>
          <a:p>
            <a:pPr marL="0" indent="0" algn="just" eaLnBrk="1" hangingPunct="1">
              <a:lnSpc>
                <a:spcPct val="130000"/>
              </a:lnSpc>
              <a:spcBef>
                <a:spcPts val="600"/>
              </a:spcBef>
              <a:buNone/>
            </a:pPr>
            <a:endParaRPr lang="pt-BR" sz="2700" dirty="0" smtClean="0">
              <a:solidFill>
                <a:schemeClr val="bg2"/>
              </a:solidFill>
            </a:endParaRPr>
          </a:p>
        </p:txBody>
      </p:sp>
    </p:spTree>
    <p:extLst>
      <p:ext uri="{BB962C8B-B14F-4D97-AF65-F5344CB8AC3E}">
        <p14:creationId xmlns:p14="http://schemas.microsoft.com/office/powerpoint/2010/main" val="2368023151"/>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latin typeface="+mn-lt"/>
              </a:rPr>
              <a:t>3. </a:t>
            </a:r>
            <a:r>
              <a:rPr lang="pt-BR" sz="2600" dirty="0" smtClean="0">
                <a:solidFill>
                  <a:schemeClr val="bg1"/>
                </a:solidFill>
                <a:effectLst>
                  <a:outerShdw blurRad="38100" dist="38100" dir="2700000" algn="tl">
                    <a:srgbClr val="C0C0C0"/>
                  </a:outerShdw>
                </a:effectLst>
                <a:latin typeface="+mn-lt"/>
              </a:rPr>
              <a:t>O cenário de atuação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836712"/>
            <a:ext cx="8424936" cy="5400600"/>
          </a:xfrm>
        </p:spPr>
        <p:txBody>
          <a:bodyPr/>
          <a:lstStyle/>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O TCU, em especial, colhe experiências bastante interessantes nessa área, inclusive presidindo e coordenando um comitê da INTOSAI </a:t>
            </a:r>
            <a:r>
              <a:rPr lang="pt-BR" sz="2500" dirty="0" smtClean="0">
                <a:solidFill>
                  <a:schemeClr val="bg2"/>
                </a:solidFill>
              </a:rPr>
              <a:t>(</a:t>
            </a:r>
            <a:r>
              <a:rPr lang="pt-BR" sz="2500" i="1" dirty="0" err="1" smtClean="0">
                <a:solidFill>
                  <a:schemeClr val="bg2"/>
                </a:solidFill>
              </a:rPr>
              <a:t>The</a:t>
            </a:r>
            <a:r>
              <a:rPr lang="pt-BR" sz="2500" i="1" dirty="0" smtClean="0">
                <a:solidFill>
                  <a:schemeClr val="bg2"/>
                </a:solidFill>
              </a:rPr>
              <a:t> </a:t>
            </a:r>
            <a:r>
              <a:rPr lang="pt-BR" sz="2500" i="1" dirty="0" err="1" smtClean="0">
                <a:solidFill>
                  <a:schemeClr val="bg2"/>
                </a:solidFill>
              </a:rPr>
              <a:t>International</a:t>
            </a:r>
            <a:r>
              <a:rPr lang="pt-BR" sz="2500" i="1" dirty="0" smtClean="0">
                <a:solidFill>
                  <a:schemeClr val="bg2"/>
                </a:solidFill>
              </a:rPr>
              <a:t> </a:t>
            </a:r>
            <a:r>
              <a:rPr lang="pt-BR" sz="2500" i="1" dirty="0" err="1" smtClean="0">
                <a:solidFill>
                  <a:schemeClr val="bg2"/>
                </a:solidFill>
              </a:rPr>
              <a:t>Organisation</a:t>
            </a:r>
            <a:r>
              <a:rPr lang="pt-BR" sz="2500" i="1" dirty="0" smtClean="0">
                <a:solidFill>
                  <a:schemeClr val="bg2"/>
                </a:solidFill>
              </a:rPr>
              <a:t> </a:t>
            </a:r>
            <a:r>
              <a:rPr lang="pt-BR" sz="2500" i="1" dirty="0" err="1" smtClean="0">
                <a:solidFill>
                  <a:schemeClr val="bg2"/>
                </a:solidFill>
              </a:rPr>
              <a:t>of</a:t>
            </a:r>
            <a:r>
              <a:rPr lang="pt-BR" sz="2500" i="1" dirty="0" smtClean="0">
                <a:solidFill>
                  <a:schemeClr val="bg2"/>
                </a:solidFill>
              </a:rPr>
              <a:t> </a:t>
            </a:r>
            <a:r>
              <a:rPr lang="pt-BR" sz="2500" i="1" dirty="0" err="1" smtClean="0">
                <a:solidFill>
                  <a:schemeClr val="bg2"/>
                </a:solidFill>
              </a:rPr>
              <a:t>Supreme</a:t>
            </a:r>
            <a:r>
              <a:rPr lang="pt-BR" sz="2500" i="1" dirty="0" smtClean="0">
                <a:solidFill>
                  <a:schemeClr val="bg2"/>
                </a:solidFill>
              </a:rPr>
              <a:t> </a:t>
            </a:r>
            <a:r>
              <a:rPr lang="pt-BR" sz="2500" i="1" dirty="0" err="1" smtClean="0">
                <a:solidFill>
                  <a:schemeClr val="bg2"/>
                </a:solidFill>
              </a:rPr>
              <a:t>Audit</a:t>
            </a:r>
            <a:r>
              <a:rPr lang="pt-BR" sz="2500" i="1" dirty="0" smtClean="0">
                <a:solidFill>
                  <a:schemeClr val="bg2"/>
                </a:solidFill>
              </a:rPr>
              <a:t> </a:t>
            </a:r>
            <a:r>
              <a:rPr lang="pt-BR" sz="2500" i="1" dirty="0" err="1" smtClean="0">
                <a:solidFill>
                  <a:schemeClr val="bg2"/>
                </a:solidFill>
              </a:rPr>
              <a:t>Institutions</a:t>
            </a:r>
            <a:r>
              <a:rPr lang="pt-BR" sz="2500" dirty="0" smtClean="0">
                <a:solidFill>
                  <a:schemeClr val="bg2"/>
                </a:solidFill>
              </a:rPr>
              <a:t>)</a:t>
            </a:r>
            <a:r>
              <a:rPr lang="pt-BR" sz="2700" dirty="0" smtClean="0">
                <a:solidFill>
                  <a:schemeClr val="bg2"/>
                </a:solidFill>
              </a:rPr>
              <a:t> que cuida das auditorias de desempenho.</a:t>
            </a:r>
          </a:p>
          <a:p>
            <a:pPr marL="0" indent="0" algn="just" eaLnBrk="1" hangingPunct="1">
              <a:lnSpc>
                <a:spcPct val="130000"/>
              </a:lnSpc>
              <a:spcBef>
                <a:spcPts val="600"/>
              </a:spcBef>
              <a:buNone/>
            </a:pPr>
            <a:endParaRPr lang="pt-BR" sz="10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Esse é o cenário do modelo tribunal de contas no Brasil.</a:t>
            </a:r>
          </a:p>
        </p:txBody>
      </p:sp>
    </p:spTree>
    <p:extLst>
      <p:ext uri="{BB962C8B-B14F-4D97-AF65-F5344CB8AC3E}">
        <p14:creationId xmlns:p14="http://schemas.microsoft.com/office/powerpoint/2010/main" val="310794384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p:cNvSpPr>
            <a:spLocks noGrp="1" noChangeArrowheads="1"/>
          </p:cNvSpPr>
          <p:nvPr>
            <p:ph type="body" idx="1"/>
          </p:nvPr>
        </p:nvSpPr>
        <p:spPr>
          <a:xfrm>
            <a:off x="539552" y="1052736"/>
            <a:ext cx="8208912" cy="5472608"/>
          </a:xfrm>
        </p:spPr>
        <p:txBody>
          <a:bodyPr/>
          <a:lstStyle/>
          <a:p>
            <a:pPr marL="0" lvl="2" indent="0" algn="just" eaLnBrk="1" hangingPunct="1">
              <a:lnSpc>
                <a:spcPct val="130000"/>
              </a:lnSpc>
              <a:spcBef>
                <a:spcPts val="600"/>
              </a:spcBef>
              <a:buNone/>
              <a:defRPr/>
            </a:pPr>
            <a:endParaRPr lang="pt-BR" sz="1000" b="1" dirty="0" smtClean="0">
              <a:solidFill>
                <a:schemeClr val="bg2"/>
              </a:solidFill>
              <a:effectLst>
                <a:outerShdw blurRad="38100" dist="38100" dir="2700000" algn="tl">
                  <a:srgbClr val="C0C0C0"/>
                </a:outerShdw>
              </a:effectLst>
            </a:endParaRPr>
          </a:p>
          <a:p>
            <a:pPr marL="446088" lvl="2" indent="-446088" algn="just" eaLnBrk="1" hangingPunct="1">
              <a:lnSpc>
                <a:spcPct val="130000"/>
              </a:lnSpc>
              <a:spcBef>
                <a:spcPts val="600"/>
              </a:spcBef>
              <a:buNone/>
              <a:defRPr/>
            </a:pPr>
            <a:r>
              <a:rPr lang="pt-BR" sz="2700" dirty="0" smtClean="0">
                <a:solidFill>
                  <a:schemeClr val="bg2"/>
                </a:solidFill>
                <a:effectLst>
                  <a:outerShdw blurRad="38100" dist="38100" dir="2700000" algn="tl">
                    <a:srgbClr val="C0C0C0"/>
                  </a:outerShdw>
                </a:effectLst>
              </a:rPr>
              <a:t>1) O aumento da discricionariedade administrativa e da função de controle externo;</a:t>
            </a:r>
          </a:p>
          <a:p>
            <a:pPr marL="446088" lvl="2" indent="-446088" algn="just" eaLnBrk="1" hangingPunct="1">
              <a:lnSpc>
                <a:spcPct val="130000"/>
              </a:lnSpc>
              <a:spcBef>
                <a:spcPts val="600"/>
              </a:spcBef>
              <a:buNone/>
              <a:defRPr/>
            </a:pPr>
            <a:r>
              <a:rPr lang="pt-BR" sz="2700" dirty="0" smtClean="0">
                <a:solidFill>
                  <a:schemeClr val="bg2"/>
                </a:solidFill>
                <a:effectLst>
                  <a:outerShdw blurRad="38100" dist="38100" dir="2700000" algn="tl">
                    <a:srgbClr val="C0C0C0"/>
                  </a:outerShdw>
                </a:effectLst>
              </a:rPr>
              <a:t>2) A sobrecarga política;</a:t>
            </a:r>
          </a:p>
          <a:p>
            <a:pPr marL="446088" lvl="2" indent="-446088" algn="just" eaLnBrk="1" hangingPunct="1">
              <a:lnSpc>
                <a:spcPct val="130000"/>
              </a:lnSpc>
              <a:spcBef>
                <a:spcPts val="600"/>
              </a:spcBef>
              <a:buNone/>
              <a:defRPr/>
            </a:pPr>
            <a:r>
              <a:rPr lang="pt-BR" sz="2700" dirty="0" smtClean="0">
                <a:solidFill>
                  <a:schemeClr val="bg2"/>
                </a:solidFill>
                <a:effectLst>
                  <a:outerShdw blurRad="38100" dist="38100" dir="2700000" algn="tl">
                    <a:srgbClr val="C0C0C0"/>
                  </a:outerShdw>
                </a:effectLst>
              </a:rPr>
              <a:t>3) O cenário de atuação dos tribunais de contas;</a:t>
            </a:r>
          </a:p>
          <a:p>
            <a:pPr marL="446088" lvl="2" indent="-446088" algn="just" eaLnBrk="1" hangingPunct="1">
              <a:lnSpc>
                <a:spcPct val="130000"/>
              </a:lnSpc>
              <a:spcBef>
                <a:spcPts val="600"/>
              </a:spcBef>
              <a:buNone/>
              <a:defRPr/>
            </a:pPr>
            <a:r>
              <a:rPr lang="pt-BR" sz="2700" dirty="0" smtClean="0">
                <a:solidFill>
                  <a:schemeClr val="bg2"/>
                </a:solidFill>
                <a:effectLst>
                  <a:outerShdw blurRad="38100" dist="38100" dir="2700000" algn="tl">
                    <a:srgbClr val="C0C0C0"/>
                  </a:outerShdw>
                </a:effectLst>
              </a:rPr>
              <a:t>4) Os espaços da regulamentação, da política e do controle</a:t>
            </a:r>
            <a:r>
              <a:rPr lang="pt-BR" sz="2700" dirty="0">
                <a:solidFill>
                  <a:schemeClr val="bg2"/>
                </a:solidFill>
                <a:effectLst>
                  <a:outerShdw blurRad="38100" dist="38100" dir="2700000" algn="tl">
                    <a:srgbClr val="C0C0C0"/>
                  </a:outerShdw>
                </a:effectLst>
              </a:rPr>
              <a:t>.</a:t>
            </a:r>
            <a:endParaRPr lang="pt-BR" sz="2700" dirty="0" smtClean="0">
              <a:solidFill>
                <a:schemeClr val="bg2"/>
              </a:solidFill>
              <a:effectLst>
                <a:outerShdw blurRad="38100" dist="38100" dir="2700000" algn="tl">
                  <a:srgbClr val="C0C0C0"/>
                </a:outerShdw>
              </a:effectLst>
            </a:endParaRPr>
          </a:p>
          <a:p>
            <a:pPr marL="514350" lvl="2" indent="-514350" algn="just" eaLnBrk="1" hangingPunct="1">
              <a:spcBef>
                <a:spcPts val="600"/>
              </a:spcBef>
              <a:buAutoNum type="arabicPeriod"/>
              <a:defRPr/>
            </a:pPr>
            <a:endParaRPr lang="pt-BR" sz="2800" dirty="0" smtClean="0">
              <a:solidFill>
                <a:schemeClr val="bg2"/>
              </a:solidFill>
              <a:effectLst>
                <a:outerShdw blurRad="38100" dist="38100" dir="2700000" algn="tl">
                  <a:srgbClr val="C0C0C0"/>
                </a:outerShdw>
              </a:effectLst>
            </a:endParaRPr>
          </a:p>
          <a:p>
            <a:pPr marL="1381126" lvl="2" indent="-541338" algn="just" eaLnBrk="1" hangingPunct="1">
              <a:lnSpc>
                <a:spcPts val="2800"/>
              </a:lnSpc>
              <a:spcBef>
                <a:spcPts val="1200"/>
              </a:spcBef>
              <a:buFont typeface="Wingdings" pitchFamily="2" charset="2"/>
              <a:buNone/>
              <a:defRPr/>
            </a:pPr>
            <a:endParaRPr lang="pt-BR" sz="2800" dirty="0" smtClean="0">
              <a:solidFill>
                <a:schemeClr val="bg2"/>
              </a:solidFill>
              <a:effectLst>
                <a:outerShdw blurRad="38100" dist="38100" dir="2700000" algn="tl">
                  <a:srgbClr val="C0C0C0"/>
                </a:outerShdw>
              </a:effectLst>
            </a:endParaRPr>
          </a:p>
          <a:p>
            <a:pPr marL="1381126" lvl="2" indent="-541338" algn="just" eaLnBrk="1" hangingPunct="1">
              <a:lnSpc>
                <a:spcPts val="2800"/>
              </a:lnSpc>
              <a:spcBef>
                <a:spcPts val="1200"/>
              </a:spcBef>
              <a:buFont typeface="Wingdings" pitchFamily="2" charset="2"/>
              <a:buNone/>
              <a:defRPr/>
            </a:pPr>
            <a:endParaRPr lang="pt-BR" sz="2800" dirty="0" smtClean="0">
              <a:solidFill>
                <a:schemeClr val="bg2"/>
              </a:solidFill>
              <a:effectLst>
                <a:outerShdw blurRad="38100" dist="38100" dir="2700000" algn="tl">
                  <a:srgbClr val="C0C0C0"/>
                </a:outerShdw>
              </a:effectLst>
            </a:endParaRPr>
          </a:p>
          <a:p>
            <a:pPr marL="1381126" lvl="2" indent="-541338" algn="just" eaLnBrk="1" hangingPunct="1">
              <a:lnSpc>
                <a:spcPts val="2800"/>
              </a:lnSpc>
              <a:spcBef>
                <a:spcPts val="1200"/>
              </a:spcBef>
              <a:buFont typeface="Wingdings" pitchFamily="2" charset="2"/>
              <a:buNone/>
              <a:defRPr/>
            </a:pPr>
            <a:endParaRPr lang="pt-BR" sz="2800" dirty="0" smtClean="0">
              <a:solidFill>
                <a:schemeClr val="bg2"/>
              </a:solidFill>
              <a:effectLst>
                <a:outerShdw blurRad="38100" dist="38100" dir="2700000" algn="tl">
                  <a:srgbClr val="C0C0C0"/>
                </a:outerShdw>
              </a:effectLst>
            </a:endParaRPr>
          </a:p>
          <a:p>
            <a:pPr marL="541338" indent="-541338" algn="just" eaLnBrk="1" hangingPunct="1">
              <a:lnSpc>
                <a:spcPts val="2800"/>
              </a:lnSpc>
              <a:spcBef>
                <a:spcPct val="15000"/>
              </a:spcBef>
              <a:buFont typeface="Wingdings" pitchFamily="2" charset="2"/>
              <a:buNone/>
              <a:defRPr/>
            </a:pPr>
            <a:endParaRPr lang="pt-BR" dirty="0" smtClean="0">
              <a:solidFill>
                <a:schemeClr val="bg2"/>
              </a:solidFill>
              <a:effectLst>
                <a:outerShdw blurRad="38100" dist="38100" dir="2700000" algn="tl">
                  <a:srgbClr val="C0C0C0"/>
                </a:outerShdw>
              </a:effectLst>
            </a:endParaRPr>
          </a:p>
        </p:txBody>
      </p:sp>
      <p:sp>
        <p:nvSpPr>
          <p:cNvPr id="3" name="Rectangle 2"/>
          <p:cNvSpPr>
            <a:spLocks noGrp="1" noChangeArrowheads="1"/>
          </p:cNvSpPr>
          <p:nvPr>
            <p:ph type="title"/>
          </p:nvPr>
        </p:nvSpPr>
        <p:spPr>
          <a:xfrm>
            <a:off x="1206624" y="0"/>
            <a:ext cx="6461720" cy="820738"/>
          </a:xfrm>
        </p:spPr>
        <p:txBody>
          <a:bodyPr/>
          <a:lstStyle/>
          <a:p>
            <a:pPr algn="ctr" eaLnBrk="1" hangingPunct="1"/>
            <a:r>
              <a:rPr lang="pt-BR" sz="2800" dirty="0" smtClean="0">
                <a:latin typeface="Eras Demi ITC" pitchFamily="34" charset="0"/>
              </a:rPr>
              <a:t>Parte I - Sumário</a:t>
            </a:r>
          </a:p>
        </p:txBody>
      </p:sp>
    </p:spTree>
    <p:extLst>
      <p:ext uri="{BB962C8B-B14F-4D97-AF65-F5344CB8AC3E}">
        <p14:creationId xmlns:p14="http://schemas.microsoft.com/office/powerpoint/2010/main" val="1680802952"/>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836712"/>
            <a:ext cx="8352928" cy="5544616"/>
          </a:xfrm>
        </p:spPr>
        <p:txBody>
          <a:bodyPr/>
          <a:lstStyle/>
          <a:p>
            <a:pPr marL="0" indent="0" algn="just" eaLnBrk="1" hangingPunct="1">
              <a:lnSpc>
                <a:spcPct val="130000"/>
              </a:lnSpc>
              <a:spcBef>
                <a:spcPts val="600"/>
              </a:spcBef>
              <a:buNone/>
            </a:pPr>
            <a:r>
              <a:rPr lang="pt-BR" sz="2600" dirty="0" smtClean="0">
                <a:solidFill>
                  <a:schemeClr val="bg2"/>
                </a:solidFill>
              </a:rPr>
              <a:t>No ambiente do controle, observa-se, portanto, que:</a:t>
            </a:r>
          </a:p>
          <a:p>
            <a:pPr marL="354013" indent="-354013" algn="just" eaLnBrk="1" hangingPunct="1">
              <a:lnSpc>
                <a:spcPct val="130000"/>
              </a:lnSpc>
              <a:spcBef>
                <a:spcPts val="600"/>
              </a:spcBef>
              <a:buClrTx/>
              <a:buFont typeface="Wingdings" pitchFamily="2" charset="2"/>
              <a:buChar char="Ø"/>
            </a:pPr>
            <a:r>
              <a:rPr lang="pt-BR" sz="2600" dirty="0" smtClean="0">
                <a:solidFill>
                  <a:schemeClr val="bg2"/>
                </a:solidFill>
              </a:rPr>
              <a:t>o controle lida com a ampliação da </a:t>
            </a:r>
            <a:r>
              <a:rPr lang="pt-BR" sz="2600" dirty="0" err="1" smtClean="0">
                <a:solidFill>
                  <a:schemeClr val="bg2"/>
                </a:solidFill>
              </a:rPr>
              <a:t>judicialização</a:t>
            </a:r>
            <a:r>
              <a:rPr lang="pt-BR" sz="2600" dirty="0" smtClean="0">
                <a:solidFill>
                  <a:schemeClr val="bg2"/>
                </a:solidFill>
              </a:rPr>
              <a:t> da política (a sobrecarga do Parlamento faz chegar aos órgãos de controle temas políticos relevantes);</a:t>
            </a:r>
          </a:p>
          <a:p>
            <a:pPr marL="354013" indent="-354013" algn="just" eaLnBrk="1" hangingPunct="1">
              <a:lnSpc>
                <a:spcPct val="130000"/>
              </a:lnSpc>
              <a:spcBef>
                <a:spcPts val="600"/>
              </a:spcBef>
              <a:buClrTx/>
              <a:buFont typeface="Wingdings" pitchFamily="2" charset="2"/>
              <a:buChar char="Ø"/>
            </a:pPr>
            <a:r>
              <a:rPr lang="pt-BR" sz="2600" dirty="0" smtClean="0">
                <a:solidFill>
                  <a:schemeClr val="bg2"/>
                </a:solidFill>
              </a:rPr>
              <a:t>a sobrecarga política faz surgir leis abstratas que ampliam a discricionariedade do gestor; e</a:t>
            </a:r>
          </a:p>
          <a:p>
            <a:pPr marL="354013" indent="-354013" algn="just" eaLnBrk="1" hangingPunct="1">
              <a:lnSpc>
                <a:spcPct val="130000"/>
              </a:lnSpc>
              <a:spcBef>
                <a:spcPts val="600"/>
              </a:spcBef>
              <a:buClrTx/>
              <a:buFont typeface="Wingdings" pitchFamily="2" charset="2"/>
              <a:buChar char="Ø"/>
            </a:pPr>
            <a:r>
              <a:rPr lang="pt-BR" sz="2600" dirty="0" smtClean="0">
                <a:solidFill>
                  <a:schemeClr val="bg2"/>
                </a:solidFill>
              </a:rPr>
              <a:t>há uma enorme ampliação dos espaços de regulamentação (legislador cria leis mais abstratas e o poder de regulamentar passa a ser exercido de forma mais intensa).</a:t>
            </a:r>
          </a:p>
          <a:p>
            <a:pPr marL="0" indent="0" algn="just" eaLnBrk="1" hangingPunct="1">
              <a:lnSpc>
                <a:spcPct val="130000"/>
              </a:lnSpc>
              <a:spcBef>
                <a:spcPts val="600"/>
              </a:spcBef>
              <a:buFont typeface="Courier New" pitchFamily="49" charset="0"/>
              <a:buChar char="o"/>
            </a:pPr>
            <a:endParaRPr lang="pt-BR" sz="2600" dirty="0" smtClean="0">
              <a:solidFill>
                <a:schemeClr val="bg2"/>
              </a:solidFill>
            </a:endParaRPr>
          </a:p>
        </p:txBody>
      </p:sp>
    </p:spTree>
    <p:extLst>
      <p:ext uri="{BB962C8B-B14F-4D97-AF65-F5344CB8AC3E}">
        <p14:creationId xmlns:p14="http://schemas.microsoft.com/office/powerpoint/2010/main" val="2634569439"/>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908720"/>
            <a:ext cx="8352928" cy="5472608"/>
          </a:xfrm>
        </p:spPr>
        <p:txBody>
          <a:bodyPr/>
          <a:lstStyle/>
          <a:p>
            <a:pPr marL="0" indent="0" algn="just" eaLnBrk="1" hangingPunct="1">
              <a:lnSpc>
                <a:spcPct val="130000"/>
              </a:lnSpc>
              <a:spcBef>
                <a:spcPts val="600"/>
              </a:spcBef>
              <a:buNone/>
            </a:pPr>
            <a:r>
              <a:rPr lang="pt-BR" sz="2500" dirty="0" smtClean="0">
                <a:solidFill>
                  <a:schemeClr val="bg2"/>
                </a:solidFill>
              </a:rPr>
              <a:t>A </a:t>
            </a:r>
            <a:r>
              <a:rPr lang="pt-BR" sz="2500" u="sng" dirty="0" smtClean="0">
                <a:solidFill>
                  <a:schemeClr val="bg2"/>
                </a:solidFill>
              </a:rPr>
              <a:t>intensificação do exercício do poder regulamentar</a:t>
            </a:r>
            <a:r>
              <a:rPr lang="pt-BR" sz="2500" dirty="0" smtClean="0">
                <a:solidFill>
                  <a:schemeClr val="bg2"/>
                </a:solidFill>
              </a:rPr>
              <a:t> – poder de expedir instruções para a operacionalização das leis – resulta na edição de </a:t>
            </a:r>
            <a:r>
              <a:rPr lang="pt-BR" sz="2500" u="sng" dirty="0" smtClean="0">
                <a:solidFill>
                  <a:schemeClr val="bg2"/>
                </a:solidFill>
              </a:rPr>
              <a:t>instruções normativas </a:t>
            </a:r>
            <a:r>
              <a:rPr lang="pt-BR" sz="2500" dirty="0" smtClean="0">
                <a:solidFill>
                  <a:schemeClr val="bg2"/>
                </a:solidFill>
              </a:rPr>
              <a:t>que são verdadeiros “códigos”.</a:t>
            </a:r>
          </a:p>
          <a:p>
            <a:pPr marL="0" indent="0" algn="just" eaLnBrk="1" hangingPunct="1">
              <a:lnSpc>
                <a:spcPct val="130000"/>
              </a:lnSpc>
              <a:spcBef>
                <a:spcPts val="600"/>
              </a:spcBef>
              <a:buNone/>
            </a:pPr>
            <a:r>
              <a:rPr lang="pt-BR" sz="2500" dirty="0" smtClean="0">
                <a:solidFill>
                  <a:schemeClr val="bg2"/>
                </a:solidFill>
              </a:rPr>
              <a:t>Instruções normativas ampliativas, </a:t>
            </a:r>
            <a:r>
              <a:rPr lang="pt-BR" sz="2500" i="1" dirty="0" err="1" smtClean="0">
                <a:solidFill>
                  <a:schemeClr val="bg2"/>
                </a:solidFill>
              </a:rPr>
              <a:t>omni</a:t>
            </a:r>
            <a:r>
              <a:rPr lang="pt-BR" sz="2500" dirty="0" smtClean="0">
                <a:solidFill>
                  <a:schemeClr val="bg2"/>
                </a:solidFill>
              </a:rPr>
              <a:t> abarcadoras de todo o espaço regulamentador estão sendo uma constante na esfera federal.</a:t>
            </a:r>
            <a:endParaRPr lang="pt-BR" sz="2500" dirty="0" err="1" smtClean="0">
              <a:solidFill>
                <a:schemeClr val="bg2"/>
              </a:solidFill>
            </a:endParaRPr>
          </a:p>
          <a:p>
            <a:pPr marL="0" indent="0" algn="just" eaLnBrk="1" hangingPunct="1">
              <a:lnSpc>
                <a:spcPct val="130000"/>
              </a:lnSpc>
              <a:spcBef>
                <a:spcPts val="600"/>
              </a:spcBef>
              <a:buNone/>
            </a:pPr>
            <a:r>
              <a:rPr lang="pt-BR" sz="2500" dirty="0" smtClean="0">
                <a:solidFill>
                  <a:schemeClr val="bg2"/>
                </a:solidFill>
              </a:rPr>
              <a:t>Exemplos: </a:t>
            </a:r>
            <a:r>
              <a:rPr lang="pt-BR" sz="2500" b="1" dirty="0" smtClean="0">
                <a:solidFill>
                  <a:schemeClr val="bg2"/>
                </a:solidFill>
              </a:rPr>
              <a:t>IN SLTI-MPOG nº 2/2008</a:t>
            </a:r>
            <a:r>
              <a:rPr lang="pt-BR" sz="2500" dirty="0" smtClean="0">
                <a:solidFill>
                  <a:schemeClr val="bg2"/>
                </a:solidFill>
              </a:rPr>
              <a:t> (</a:t>
            </a:r>
            <a:r>
              <a:rPr lang="pt-BR" sz="2500" u="sng" dirty="0" smtClean="0">
                <a:solidFill>
                  <a:schemeClr val="bg2"/>
                </a:solidFill>
              </a:rPr>
              <a:t>terceirização</a:t>
            </a:r>
            <a:r>
              <a:rPr lang="pt-BR" sz="2500" dirty="0" smtClean="0">
                <a:solidFill>
                  <a:schemeClr val="bg2"/>
                </a:solidFill>
              </a:rPr>
              <a:t>), </a:t>
            </a:r>
            <a:r>
              <a:rPr lang="pt-BR" sz="2500" b="1" dirty="0" smtClean="0">
                <a:solidFill>
                  <a:schemeClr val="bg2"/>
                </a:solidFill>
              </a:rPr>
              <a:t>nº 1/2010</a:t>
            </a:r>
            <a:r>
              <a:rPr lang="pt-BR" sz="2500" dirty="0" smtClean="0">
                <a:solidFill>
                  <a:schemeClr val="bg2"/>
                </a:solidFill>
              </a:rPr>
              <a:t> (</a:t>
            </a:r>
            <a:r>
              <a:rPr lang="pt-BR" sz="2500" u="sng" dirty="0" smtClean="0">
                <a:solidFill>
                  <a:schemeClr val="bg2"/>
                </a:solidFill>
              </a:rPr>
              <a:t>sustentabilidade ambiental</a:t>
            </a:r>
            <a:r>
              <a:rPr lang="pt-BR" sz="2500" dirty="0" smtClean="0">
                <a:solidFill>
                  <a:schemeClr val="bg2"/>
                </a:solidFill>
              </a:rPr>
              <a:t>) e </a:t>
            </a:r>
            <a:r>
              <a:rPr lang="pt-BR" sz="2500" b="1" dirty="0" smtClean="0">
                <a:solidFill>
                  <a:schemeClr val="bg2"/>
                </a:solidFill>
              </a:rPr>
              <a:t>nº 4/2010</a:t>
            </a:r>
            <a:r>
              <a:rPr lang="pt-BR" sz="2500" dirty="0" smtClean="0">
                <a:solidFill>
                  <a:schemeClr val="bg2"/>
                </a:solidFill>
              </a:rPr>
              <a:t> (</a:t>
            </a:r>
            <a:r>
              <a:rPr lang="pt-BR" sz="2500" u="sng" dirty="0" smtClean="0">
                <a:solidFill>
                  <a:schemeClr val="bg2"/>
                </a:solidFill>
              </a:rPr>
              <a:t>soluções de TI</a:t>
            </a:r>
            <a:r>
              <a:rPr lang="pt-BR" sz="2500" dirty="0" smtClean="0">
                <a:solidFill>
                  <a:schemeClr val="bg2"/>
                </a:solidFill>
              </a:rPr>
              <a:t>).  </a:t>
            </a:r>
          </a:p>
        </p:txBody>
      </p:sp>
    </p:spTree>
    <p:extLst>
      <p:ext uri="{BB962C8B-B14F-4D97-AF65-F5344CB8AC3E}">
        <p14:creationId xmlns:p14="http://schemas.microsoft.com/office/powerpoint/2010/main" val="2662902313"/>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836712"/>
            <a:ext cx="8352928" cy="5544616"/>
          </a:xfrm>
        </p:spPr>
        <p:txBody>
          <a:bodyPr/>
          <a:lstStyle/>
          <a:p>
            <a:pPr marL="0" indent="0" algn="just" eaLnBrk="1" hangingPunct="1">
              <a:lnSpc>
                <a:spcPct val="130000"/>
              </a:lnSpc>
              <a:spcBef>
                <a:spcPts val="600"/>
              </a:spcBef>
              <a:buNone/>
            </a:pPr>
            <a:r>
              <a:rPr lang="pt-BR" sz="2500" dirty="0" smtClean="0">
                <a:solidFill>
                  <a:schemeClr val="bg2"/>
                </a:solidFill>
              </a:rPr>
              <a:t>As </a:t>
            </a:r>
            <a:r>
              <a:rPr lang="pt-BR" sz="2500" u="sng" dirty="0" smtClean="0">
                <a:solidFill>
                  <a:schemeClr val="bg2"/>
                </a:solidFill>
              </a:rPr>
              <a:t>instruções normativas servem, portanto, como forma de </a:t>
            </a:r>
            <a:r>
              <a:rPr lang="pt-BR" sz="2500" u="sng" dirty="0" err="1" smtClean="0">
                <a:solidFill>
                  <a:schemeClr val="bg2"/>
                </a:solidFill>
              </a:rPr>
              <a:t>densificar</a:t>
            </a:r>
            <a:r>
              <a:rPr lang="pt-BR" sz="2500" u="sng" dirty="0" smtClean="0">
                <a:solidFill>
                  <a:schemeClr val="bg2"/>
                </a:solidFill>
              </a:rPr>
              <a:t> o espaço regulamentar</a:t>
            </a:r>
            <a:r>
              <a:rPr lang="pt-BR" sz="2500" dirty="0" smtClean="0">
                <a:solidFill>
                  <a:schemeClr val="bg2"/>
                </a:solidFill>
              </a:rPr>
              <a:t>, permitindo que o gestor atue com menos imprecisão.</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500" dirty="0" smtClean="0">
                <a:solidFill>
                  <a:schemeClr val="bg2"/>
                </a:solidFill>
              </a:rPr>
              <a:t>Destaco que tanto a </a:t>
            </a:r>
            <a:r>
              <a:rPr lang="pt-BR" sz="2500" u="sng" dirty="0" smtClean="0">
                <a:solidFill>
                  <a:schemeClr val="bg2"/>
                </a:solidFill>
              </a:rPr>
              <a:t>IN nº 2/2008</a:t>
            </a:r>
            <a:r>
              <a:rPr lang="pt-BR" sz="2500" dirty="0" smtClean="0">
                <a:solidFill>
                  <a:schemeClr val="bg2"/>
                </a:solidFill>
              </a:rPr>
              <a:t> quanto a IN nº 1/2010 foram decorrência  de recomendações do TCU, que, diante da imprecisão da lei, constatou a necessidade de que o Ministério do Planejamento, Orçamento e Gestão exercesse sua competência regulamentadora para estabelecer padrões na Administração Federal.</a:t>
            </a:r>
          </a:p>
          <a:p>
            <a:pPr marL="0" indent="0" algn="just" eaLnBrk="1" hangingPunct="1">
              <a:lnSpc>
                <a:spcPct val="130000"/>
              </a:lnSpc>
              <a:spcBef>
                <a:spcPts val="600"/>
              </a:spcBef>
              <a:buNone/>
            </a:pPr>
            <a:endParaRPr lang="pt-BR" sz="2500" dirty="0" smtClean="0">
              <a:solidFill>
                <a:schemeClr val="bg2"/>
              </a:solidFill>
            </a:endParaRPr>
          </a:p>
        </p:txBody>
      </p:sp>
    </p:spTree>
    <p:extLst>
      <p:ext uri="{BB962C8B-B14F-4D97-AF65-F5344CB8AC3E}">
        <p14:creationId xmlns:p14="http://schemas.microsoft.com/office/powerpoint/2010/main" val="2969897451"/>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908720"/>
            <a:ext cx="8352928" cy="5472608"/>
          </a:xfrm>
        </p:spPr>
        <p:txBody>
          <a:bodyPr/>
          <a:lstStyle/>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As excelentes instruções normativas que têm sido editadas demonstram que cabe, agora, ao espaço regulamentador, uma </a:t>
            </a:r>
            <a:r>
              <a:rPr lang="pt-BR" sz="2700" u="sng" dirty="0" smtClean="0">
                <a:solidFill>
                  <a:schemeClr val="bg2"/>
                </a:solidFill>
              </a:rPr>
              <a:t>competência nova</a:t>
            </a:r>
            <a:r>
              <a:rPr lang="pt-BR" sz="2700" dirty="0" smtClean="0">
                <a:solidFill>
                  <a:schemeClr val="bg2"/>
                </a:solidFill>
              </a:rPr>
              <a:t>, de quase </a:t>
            </a:r>
            <a:r>
              <a:rPr lang="pt-BR" sz="2700" u="sng" dirty="0" smtClean="0">
                <a:solidFill>
                  <a:schemeClr val="bg2"/>
                </a:solidFill>
              </a:rPr>
              <a:t>dispor originariamente acerca da matéria</a:t>
            </a:r>
            <a:r>
              <a:rPr lang="pt-BR" sz="2700" dirty="0" smtClean="0">
                <a:solidFill>
                  <a:schemeClr val="bg2"/>
                </a:solidFill>
              </a:rPr>
              <a:t>. </a:t>
            </a:r>
          </a:p>
          <a:p>
            <a:pPr marL="0" indent="0" algn="just" eaLnBrk="1" hangingPunct="1">
              <a:lnSpc>
                <a:spcPct val="130000"/>
              </a:lnSpc>
              <a:spcBef>
                <a:spcPts val="600"/>
              </a:spcBef>
              <a:buNone/>
            </a:pPr>
            <a:endParaRPr lang="pt-BR" sz="15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A título de exemplo, vale citar o </a:t>
            </a:r>
            <a:r>
              <a:rPr lang="pt-BR" sz="2700" u="sng" dirty="0" smtClean="0">
                <a:solidFill>
                  <a:schemeClr val="bg2"/>
                </a:solidFill>
              </a:rPr>
              <a:t>artigo 15 da IN nº 2/2008</a:t>
            </a:r>
            <a:r>
              <a:rPr lang="pt-BR" sz="2700" dirty="0" smtClean="0">
                <a:solidFill>
                  <a:schemeClr val="bg2"/>
                </a:solidFill>
              </a:rPr>
              <a:t>, que dispõe sobre regras e diretrizes para a contratação de serviços, continuados ou não.</a:t>
            </a:r>
          </a:p>
          <a:p>
            <a:pPr marL="0" indent="0" algn="just" eaLnBrk="1" hangingPunct="1">
              <a:lnSpc>
                <a:spcPct val="130000"/>
              </a:lnSpc>
              <a:spcBef>
                <a:spcPts val="600"/>
              </a:spcBef>
              <a:buNone/>
            </a:pPr>
            <a:endParaRPr lang="pt-BR" sz="2600" dirty="0" smtClean="0">
              <a:solidFill>
                <a:schemeClr val="bg2"/>
              </a:solidFill>
            </a:endParaRPr>
          </a:p>
          <a:p>
            <a:pPr marL="0" indent="0" algn="just" eaLnBrk="1" hangingPunct="1">
              <a:lnSpc>
                <a:spcPct val="130000"/>
              </a:lnSpc>
              <a:spcBef>
                <a:spcPts val="600"/>
              </a:spcBef>
              <a:buNone/>
            </a:pPr>
            <a:endParaRPr lang="pt-BR" sz="2500" dirty="0" smtClean="0">
              <a:solidFill>
                <a:schemeClr val="bg2"/>
              </a:solidFill>
            </a:endParaRPr>
          </a:p>
        </p:txBody>
      </p:sp>
    </p:spTree>
    <p:extLst>
      <p:ext uri="{BB962C8B-B14F-4D97-AF65-F5344CB8AC3E}">
        <p14:creationId xmlns:p14="http://schemas.microsoft.com/office/powerpoint/2010/main" val="197357487"/>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764704"/>
            <a:ext cx="8352928" cy="5616624"/>
          </a:xfrm>
        </p:spPr>
        <p:txBody>
          <a:bodyPr/>
          <a:lstStyle/>
          <a:p>
            <a:pPr marL="0" indent="0" algn="just" eaLnBrk="1" hangingPunct="1">
              <a:lnSpc>
                <a:spcPct val="130000"/>
              </a:lnSpc>
              <a:spcBef>
                <a:spcPts val="600"/>
              </a:spcBef>
              <a:buNone/>
            </a:pPr>
            <a:r>
              <a:rPr lang="pt-BR" sz="2500" dirty="0" smtClean="0">
                <a:solidFill>
                  <a:schemeClr val="bg2"/>
                </a:solidFill>
              </a:rPr>
              <a:t>O referido artigo define o que é projeto básico para um serviço de terceirização, estipulando quase 30 requisitos.</a:t>
            </a:r>
          </a:p>
          <a:p>
            <a:pPr marL="0" indent="0" algn="just" eaLnBrk="1" hangingPunct="1">
              <a:lnSpc>
                <a:spcPct val="130000"/>
              </a:lnSpc>
              <a:spcBef>
                <a:spcPts val="600"/>
              </a:spcBef>
              <a:buNone/>
            </a:pPr>
            <a:r>
              <a:rPr lang="pt-BR" sz="2500" dirty="0" smtClean="0">
                <a:solidFill>
                  <a:schemeClr val="bg2"/>
                </a:solidFill>
              </a:rPr>
              <a:t>Se comparado ao artigo 6, inciso IX, da Lei nº 8.666/93, que define o que é um projeto básico, percebe-se que quase </a:t>
            </a:r>
            <a:r>
              <a:rPr lang="pt-BR" sz="2500" u="sng" dirty="0" smtClean="0">
                <a:solidFill>
                  <a:schemeClr val="bg2"/>
                </a:solidFill>
              </a:rPr>
              <a:t>não há identidade entre um e outro</a:t>
            </a:r>
            <a:r>
              <a:rPr lang="pt-BR" sz="2500" dirty="0" smtClean="0">
                <a:solidFill>
                  <a:schemeClr val="bg2"/>
                </a:solidFill>
              </a:rPr>
              <a:t>. Está-se diante, no fundo, de uma </a:t>
            </a:r>
            <a:r>
              <a:rPr lang="pt-BR" sz="2500" u="sng" dirty="0" smtClean="0">
                <a:solidFill>
                  <a:schemeClr val="bg2"/>
                </a:solidFill>
              </a:rPr>
              <a:t>espécie nova de normativo </a:t>
            </a:r>
            <a:r>
              <a:rPr lang="pt-BR" sz="2500" dirty="0" smtClean="0">
                <a:solidFill>
                  <a:schemeClr val="bg2"/>
                </a:solidFill>
              </a:rPr>
              <a:t>que se localiza entre o regulamento e a lei.</a:t>
            </a:r>
          </a:p>
          <a:p>
            <a:pPr marL="0" indent="0" algn="just" eaLnBrk="1" hangingPunct="1">
              <a:lnSpc>
                <a:spcPct val="130000"/>
              </a:lnSpc>
              <a:spcBef>
                <a:spcPts val="600"/>
              </a:spcBef>
              <a:buNone/>
            </a:pPr>
            <a:r>
              <a:rPr lang="pt-BR" sz="2500" dirty="0" smtClean="0">
                <a:solidFill>
                  <a:schemeClr val="bg2"/>
                </a:solidFill>
              </a:rPr>
              <a:t>Outro exemplo é a </a:t>
            </a:r>
            <a:r>
              <a:rPr lang="pt-BR" sz="2500" u="sng" dirty="0" smtClean="0">
                <a:solidFill>
                  <a:schemeClr val="bg2"/>
                </a:solidFill>
              </a:rPr>
              <a:t>repactuação tratada na IN nº 2/2008</a:t>
            </a:r>
            <a:r>
              <a:rPr lang="pt-BR" sz="2500" dirty="0" smtClean="0">
                <a:solidFill>
                  <a:schemeClr val="bg2"/>
                </a:solidFill>
              </a:rPr>
              <a:t>: pode ser tida como uma modalidade nova de reequilíbrio econômico-financeiro. </a:t>
            </a:r>
          </a:p>
          <a:p>
            <a:pPr marL="0" indent="0" algn="just" eaLnBrk="1" hangingPunct="1">
              <a:lnSpc>
                <a:spcPct val="130000"/>
              </a:lnSpc>
              <a:spcBef>
                <a:spcPts val="600"/>
              </a:spcBef>
              <a:buNone/>
            </a:pPr>
            <a:endParaRPr lang="pt-BR" sz="2500" dirty="0" smtClean="0">
              <a:solidFill>
                <a:schemeClr val="bg2"/>
              </a:solidFill>
            </a:endParaRPr>
          </a:p>
          <a:p>
            <a:pPr marL="0" indent="0" algn="just" eaLnBrk="1" hangingPunct="1">
              <a:lnSpc>
                <a:spcPct val="130000"/>
              </a:lnSpc>
              <a:spcBef>
                <a:spcPts val="600"/>
              </a:spcBef>
              <a:buNone/>
            </a:pPr>
            <a:endParaRPr lang="pt-BR" sz="2600" dirty="0" smtClean="0">
              <a:solidFill>
                <a:schemeClr val="bg2"/>
              </a:solidFill>
            </a:endParaRP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3118392096"/>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a:solidFill>
                  <a:schemeClr val="bg1"/>
                </a:solidFill>
                <a:effectLst>
                  <a:outerShdw blurRad="38100" dist="38100" dir="2700000" algn="tl">
                    <a:srgbClr val="C0C0C0"/>
                  </a:outerShdw>
                </a:effectLst>
                <a:latin typeface="+mn-lt"/>
              </a:rPr>
              <a:t>4. Os espaços da regulamentação, </a:t>
            </a:r>
            <a:r>
              <a:rPr lang="pt-BR" sz="2600" dirty="0" smtClean="0">
                <a:solidFill>
                  <a:schemeClr val="bg1"/>
                </a:solidFill>
                <a:effectLst>
                  <a:outerShdw blurRad="38100" dist="38100" dir="2700000" algn="tl">
                    <a:srgbClr val="C0C0C0"/>
                  </a:outerShdw>
                </a:effectLst>
                <a:latin typeface="+mn-lt"/>
              </a:rPr>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a:t>
            </a:r>
            <a:r>
              <a:rPr lang="pt-BR" sz="2600" dirty="0">
                <a:solidFill>
                  <a:schemeClr val="bg1"/>
                </a:solidFill>
                <a:effectLst>
                  <a:outerShdw blurRad="38100" dist="38100" dir="2700000" algn="tl">
                    <a:srgbClr val="C0C0C0"/>
                  </a:outerShdw>
                </a:effectLst>
                <a:latin typeface="+mn-lt"/>
              </a:rPr>
              <a:t>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764704"/>
            <a:ext cx="8352928" cy="5616624"/>
          </a:xfrm>
        </p:spPr>
        <p:txBody>
          <a:bodyPr/>
          <a:lstStyle/>
          <a:p>
            <a:pPr marL="0" indent="0" algn="just" eaLnBrk="1" hangingPunct="1">
              <a:lnSpc>
                <a:spcPct val="130000"/>
              </a:lnSpc>
              <a:spcBef>
                <a:spcPts val="600"/>
              </a:spcBef>
              <a:buNone/>
            </a:pPr>
            <a:r>
              <a:rPr lang="pt-BR" sz="2600" dirty="0" smtClean="0">
                <a:solidFill>
                  <a:schemeClr val="bg2"/>
                </a:solidFill>
              </a:rPr>
              <a:t>Portanto, constata-se a existência de um novo fenômeno que passa a ser um dado </a:t>
            </a:r>
            <a:r>
              <a:rPr lang="pt-BR" sz="2600" i="1" dirty="0" smtClean="0">
                <a:solidFill>
                  <a:schemeClr val="bg2"/>
                </a:solidFill>
              </a:rPr>
              <a:t>a priori</a:t>
            </a:r>
            <a:r>
              <a:rPr lang="pt-BR" sz="2600" dirty="0" smtClean="0">
                <a:solidFill>
                  <a:schemeClr val="bg2"/>
                </a:solidFill>
              </a:rPr>
              <a:t> que os tribunais de contas devem reconhecer: </a:t>
            </a:r>
            <a:r>
              <a:rPr lang="pt-BR" sz="2600" u="sng" dirty="0" smtClean="0">
                <a:solidFill>
                  <a:schemeClr val="bg2"/>
                </a:solidFill>
              </a:rPr>
              <a:t>um aumento enorme dos espaços de regulamentação da Administração Pública</a:t>
            </a:r>
            <a:r>
              <a:rPr lang="pt-BR" sz="2600" dirty="0" smtClean="0">
                <a:solidFill>
                  <a:schemeClr val="bg2"/>
                </a:solidFill>
              </a:rPr>
              <a:t>.</a:t>
            </a:r>
          </a:p>
          <a:p>
            <a:pPr marL="0" indent="0" algn="just" eaLnBrk="1" hangingPunct="1">
              <a:lnSpc>
                <a:spcPct val="130000"/>
              </a:lnSpc>
              <a:spcBef>
                <a:spcPts val="600"/>
              </a:spcBef>
              <a:buNone/>
            </a:pPr>
            <a:r>
              <a:rPr lang="pt-BR" sz="2600" dirty="0" smtClean="0">
                <a:solidFill>
                  <a:schemeClr val="bg2"/>
                </a:solidFill>
              </a:rPr>
              <a:t>E essa regulamentação, muitas vezes, nasce a partir de </a:t>
            </a:r>
            <a:r>
              <a:rPr lang="pt-BR" sz="2600" u="sng" dirty="0" smtClean="0">
                <a:solidFill>
                  <a:schemeClr val="bg2"/>
                </a:solidFill>
              </a:rPr>
              <a:t>recomendações do TCU</a:t>
            </a:r>
            <a:r>
              <a:rPr lang="pt-BR" sz="2600" dirty="0" smtClean="0">
                <a:solidFill>
                  <a:schemeClr val="bg2"/>
                </a:solidFill>
              </a:rPr>
              <a:t> e da visão que os tribunais de contas detêm de que não há padrões em certos nichos da atuação administrativa, financeira e orçamentária</a:t>
            </a:r>
            <a:r>
              <a:rPr lang="pt-BR" sz="2600" b="1" dirty="0" smtClean="0">
                <a:solidFill>
                  <a:schemeClr val="bg2"/>
                </a:solidFill>
              </a:rPr>
              <a:t> </a:t>
            </a:r>
            <a:r>
              <a:rPr lang="pt-BR" sz="2600" dirty="0" smtClean="0">
                <a:solidFill>
                  <a:schemeClr val="bg2"/>
                </a:solidFill>
              </a:rPr>
              <a:t>(IN SLTI-MPOG nº</a:t>
            </a:r>
            <a:r>
              <a:rPr lang="pt-BR" sz="2600" b="1" dirty="0" smtClean="0">
                <a:solidFill>
                  <a:schemeClr val="bg2"/>
                </a:solidFill>
              </a:rPr>
              <a:t> </a:t>
            </a:r>
            <a:r>
              <a:rPr lang="pt-BR" sz="2600" dirty="0" smtClean="0">
                <a:solidFill>
                  <a:schemeClr val="bg2"/>
                </a:solidFill>
              </a:rPr>
              <a:t>4/2010 – soluções de TI) </a:t>
            </a:r>
          </a:p>
          <a:p>
            <a:pPr marL="0" indent="0" algn="just" eaLnBrk="1" hangingPunct="1">
              <a:lnSpc>
                <a:spcPct val="130000"/>
              </a:lnSpc>
              <a:spcBef>
                <a:spcPts val="600"/>
              </a:spcBef>
              <a:buNone/>
            </a:pPr>
            <a:endParaRPr lang="pt-BR" sz="2000" dirty="0" smtClean="0">
              <a:solidFill>
                <a:schemeClr val="bg2"/>
              </a:solidFill>
            </a:endParaRPr>
          </a:p>
          <a:p>
            <a:pPr marL="0" indent="0" algn="just" eaLnBrk="1" hangingPunct="1">
              <a:lnSpc>
                <a:spcPct val="130000"/>
              </a:lnSpc>
              <a:spcBef>
                <a:spcPts val="600"/>
              </a:spcBef>
              <a:buNone/>
            </a:pPr>
            <a:endParaRPr lang="pt-BR" sz="2600" dirty="0" smtClean="0">
              <a:solidFill>
                <a:schemeClr val="bg2"/>
              </a:solidFill>
            </a:endParaRP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2851699602"/>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908720"/>
            <a:ext cx="8352928" cy="5472608"/>
          </a:xfrm>
        </p:spPr>
        <p:txBody>
          <a:bodyPr/>
          <a:lstStyle/>
          <a:p>
            <a:pPr marL="0" indent="0" algn="just" eaLnBrk="1" hangingPunct="1">
              <a:lnSpc>
                <a:spcPct val="130000"/>
              </a:lnSpc>
              <a:spcBef>
                <a:spcPts val="600"/>
              </a:spcBef>
              <a:buNone/>
            </a:pPr>
            <a:r>
              <a:rPr lang="pt-BR" sz="2500" dirty="0" smtClean="0">
                <a:solidFill>
                  <a:schemeClr val="bg2"/>
                </a:solidFill>
              </a:rPr>
              <a:t>O professor </a:t>
            </a:r>
            <a:r>
              <a:rPr lang="pt-BR" sz="2500" b="1" dirty="0" smtClean="0">
                <a:solidFill>
                  <a:schemeClr val="bg2"/>
                </a:solidFill>
              </a:rPr>
              <a:t>Marçal </a:t>
            </a:r>
            <a:r>
              <a:rPr lang="pt-BR" sz="2500" b="1" dirty="0" err="1" smtClean="0">
                <a:solidFill>
                  <a:schemeClr val="bg2"/>
                </a:solidFill>
              </a:rPr>
              <a:t>Justen</a:t>
            </a:r>
            <a:r>
              <a:rPr lang="pt-BR" sz="2500" b="1" dirty="0" smtClean="0">
                <a:solidFill>
                  <a:schemeClr val="bg2"/>
                </a:solidFill>
              </a:rPr>
              <a:t> Filho</a:t>
            </a:r>
            <a:r>
              <a:rPr lang="pt-BR" sz="2500" dirty="0" smtClean="0">
                <a:solidFill>
                  <a:schemeClr val="bg2"/>
                </a:solidFill>
              </a:rPr>
              <a:t>, ao prefaciar obra recentemente lançada pelo Ministro Valmir Campelo e pelo auditor do TCU, Rafael Cavalcante, com bastante propriedade, nos ensina:</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a:t>
            </a:r>
            <a:r>
              <a:rPr lang="pt-BR" sz="2600" i="1" dirty="0" smtClean="0">
                <a:solidFill>
                  <a:schemeClr val="bg2"/>
                </a:solidFill>
              </a:rPr>
              <a:t>o tribunal de contas desempenha uma atividade de controle de legalidade similar, sob diversos ângulos, àquela exercida pelo Poder Judiciário. Mas há uma parcela de atuação do tribunal de contas que é totalmente inconfundível com o controle jurisdicional.  (...)</a:t>
            </a: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1038835302"/>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1124744"/>
            <a:ext cx="8352928" cy="5256584"/>
          </a:xfrm>
        </p:spPr>
        <p:txBody>
          <a:bodyPr/>
          <a:lstStyle/>
          <a:p>
            <a:pPr marL="0" indent="0" algn="just" eaLnBrk="1" hangingPunct="1">
              <a:lnSpc>
                <a:spcPct val="130000"/>
              </a:lnSpc>
              <a:spcBef>
                <a:spcPts val="600"/>
              </a:spcBef>
              <a:buNone/>
            </a:pPr>
            <a:r>
              <a:rPr lang="pt-BR" sz="2600" i="1" dirty="0" smtClean="0">
                <a:solidFill>
                  <a:schemeClr val="bg2"/>
                </a:solidFill>
              </a:rPr>
              <a:t>(...) Trata-se de </a:t>
            </a:r>
            <a:r>
              <a:rPr lang="pt-BR" sz="2600" i="1" u="sng" dirty="0" smtClean="0">
                <a:solidFill>
                  <a:schemeClr val="bg2"/>
                </a:solidFill>
              </a:rPr>
              <a:t>delimitar</a:t>
            </a:r>
            <a:r>
              <a:rPr lang="pt-BR" sz="2600" i="1" dirty="0" smtClean="0">
                <a:solidFill>
                  <a:schemeClr val="bg2"/>
                </a:solidFill>
              </a:rPr>
              <a:t>, de restringir e de orientar o desempenho das </a:t>
            </a:r>
            <a:r>
              <a:rPr lang="pt-BR" sz="2600" i="1" u="sng" dirty="0" smtClean="0">
                <a:solidFill>
                  <a:schemeClr val="bg2"/>
                </a:solidFill>
              </a:rPr>
              <a:t>escolhas discricionárias do Estado</a:t>
            </a:r>
            <a:r>
              <a:rPr lang="pt-BR" sz="2600" i="1" dirty="0" smtClean="0">
                <a:solidFill>
                  <a:schemeClr val="bg2"/>
                </a:solidFill>
              </a:rPr>
              <a:t>. Como é sabido, a discricionariedade é uma margem de autonomia nos limites da lei. A fixação dos limites da discricionariedade é essencial no Estado Democrático de Direito e </a:t>
            </a:r>
            <a:r>
              <a:rPr lang="pt-BR" sz="2600" i="1" u="sng" dirty="0" smtClean="0">
                <a:solidFill>
                  <a:schemeClr val="bg2"/>
                </a:solidFill>
              </a:rPr>
              <a:t>o tribunal de contas é um mecanismo constitucional para a concretização dos limites da discricionariedade</a:t>
            </a:r>
            <a:r>
              <a:rPr lang="pt-BR" sz="2600" i="1" dirty="0" smtClean="0">
                <a:solidFill>
                  <a:schemeClr val="bg2"/>
                </a:solidFill>
              </a:rPr>
              <a:t>.” (</a:t>
            </a:r>
            <a:r>
              <a:rPr lang="pt-BR" sz="2600" i="1" dirty="0" err="1" smtClean="0">
                <a:solidFill>
                  <a:schemeClr val="bg2"/>
                </a:solidFill>
              </a:rPr>
              <a:t>g.n.</a:t>
            </a:r>
            <a:r>
              <a:rPr lang="pt-BR" sz="2600" i="1" dirty="0" smtClean="0">
                <a:solidFill>
                  <a:schemeClr val="bg2"/>
                </a:solidFill>
              </a:rPr>
              <a:t>)</a:t>
            </a: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2645851118"/>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980728"/>
            <a:ext cx="8352928" cy="5400600"/>
          </a:xfrm>
        </p:spPr>
        <p:txBody>
          <a:bodyPr/>
          <a:lstStyle/>
          <a:p>
            <a:pPr marL="0" indent="0" algn="just" eaLnBrk="1" hangingPunct="1">
              <a:lnSpc>
                <a:spcPct val="130000"/>
              </a:lnSpc>
              <a:spcBef>
                <a:spcPts val="600"/>
              </a:spcBef>
              <a:buNone/>
            </a:pPr>
            <a:r>
              <a:rPr lang="pt-BR" sz="2600" dirty="0" smtClean="0">
                <a:solidFill>
                  <a:schemeClr val="bg2"/>
                </a:solidFill>
              </a:rPr>
              <a:t>Observa-se que, hoje, tribunal de contas exerce uma função importantíssima de </a:t>
            </a:r>
            <a:r>
              <a:rPr lang="pt-BR" sz="2600" u="sng" dirty="0" smtClean="0">
                <a:solidFill>
                  <a:schemeClr val="bg2"/>
                </a:solidFill>
              </a:rPr>
              <a:t>evitar que a discricionariedade vire arbitrariedade</a:t>
            </a:r>
            <a:r>
              <a:rPr lang="pt-BR" sz="2600" dirty="0" smtClean="0">
                <a:solidFill>
                  <a:schemeClr val="bg2"/>
                </a:solidFill>
              </a:rPr>
              <a:t> nos espaços do Estado brasileiro.</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Diante dessa maior abstração das leis e da ampliação dos espaços discricionários, é quase uma </a:t>
            </a:r>
            <a:r>
              <a:rPr lang="pt-BR" sz="2600" u="sng" dirty="0" smtClean="0">
                <a:solidFill>
                  <a:schemeClr val="bg2"/>
                </a:solidFill>
              </a:rPr>
              <a:t>tentação</a:t>
            </a:r>
            <a:r>
              <a:rPr lang="pt-BR" sz="2600" dirty="0" smtClean="0">
                <a:solidFill>
                  <a:schemeClr val="bg2"/>
                </a:solidFill>
              </a:rPr>
              <a:t> para o gestor público usar de forma desproporcional e desarrazoada o limite discricionário que lhe é dado pela lei.</a:t>
            </a:r>
          </a:p>
        </p:txBody>
      </p:sp>
    </p:spTree>
    <p:extLst>
      <p:ext uri="{BB962C8B-B14F-4D97-AF65-F5344CB8AC3E}">
        <p14:creationId xmlns:p14="http://schemas.microsoft.com/office/powerpoint/2010/main" val="1315186998"/>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1196752"/>
            <a:ext cx="8352928" cy="5184576"/>
          </a:xfrm>
        </p:spPr>
        <p:txBody>
          <a:bodyPr/>
          <a:lstStyle/>
          <a:p>
            <a:pPr marL="0" indent="0" algn="just" eaLnBrk="1" hangingPunct="1">
              <a:lnSpc>
                <a:spcPct val="130000"/>
              </a:lnSpc>
              <a:spcBef>
                <a:spcPts val="600"/>
              </a:spcBef>
              <a:buNone/>
            </a:pPr>
            <a:r>
              <a:rPr lang="pt-BR" sz="2600" dirty="0" smtClean="0">
                <a:solidFill>
                  <a:schemeClr val="bg2"/>
                </a:solidFill>
              </a:rPr>
              <a:t>São os </a:t>
            </a:r>
            <a:r>
              <a:rPr lang="pt-BR" sz="2600" u="sng" dirty="0" smtClean="0">
                <a:solidFill>
                  <a:schemeClr val="bg2"/>
                </a:solidFill>
              </a:rPr>
              <a:t>princípios do direito administrativo</a:t>
            </a:r>
            <a:r>
              <a:rPr lang="pt-BR" sz="2600" dirty="0" smtClean="0">
                <a:solidFill>
                  <a:schemeClr val="bg2"/>
                </a:solidFill>
              </a:rPr>
              <a:t> que colocarão limites à atuação discricionária. </a:t>
            </a:r>
          </a:p>
          <a:p>
            <a:pPr marL="0" indent="0" algn="just" eaLnBrk="1" hangingPunct="1">
              <a:lnSpc>
                <a:spcPct val="130000"/>
              </a:lnSpc>
              <a:spcBef>
                <a:spcPts val="600"/>
              </a:spcBef>
              <a:buNone/>
            </a:pPr>
            <a:endParaRPr lang="pt-BR" sz="20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Essa atuação exige que o gestor faça opções no limite da lei e quem o guiará na escolha dessas opções são os princípios da legalidade, da eficiência, da moralidade, da impessoalidade e os diversos outros princípios não explícitos no texto constitucional. </a:t>
            </a:r>
          </a:p>
        </p:txBody>
      </p:sp>
    </p:spTree>
    <p:extLst>
      <p:ext uri="{BB962C8B-B14F-4D97-AF65-F5344CB8AC3E}">
        <p14:creationId xmlns:p14="http://schemas.microsoft.com/office/powerpoint/2010/main" val="15351322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500" dirty="0" smtClean="0">
                <a:solidFill>
                  <a:schemeClr val="bg1"/>
                </a:solidFill>
                <a:latin typeface="+mn-lt"/>
              </a:rPr>
              <a:t>1. </a:t>
            </a:r>
            <a:r>
              <a:rPr lang="pt-BR" sz="2500" dirty="0" smtClean="0">
                <a:solidFill>
                  <a:schemeClr val="bg1"/>
                </a:solidFill>
                <a:effectLst>
                  <a:outerShdw blurRad="38100" dist="38100" dir="2700000" algn="tl">
                    <a:srgbClr val="C0C0C0"/>
                  </a:outerShdw>
                </a:effectLst>
                <a:latin typeface="+mn-lt"/>
              </a:rPr>
              <a:t>O aumento da discricionariedade administrativa e da função de controle externo</a:t>
            </a:r>
            <a:endParaRPr lang="pt-BR" sz="2500" dirty="0" smtClean="0">
              <a:solidFill>
                <a:schemeClr val="bg1"/>
              </a:solidFill>
              <a:latin typeface="+mn-lt"/>
            </a:endParaRPr>
          </a:p>
        </p:txBody>
      </p:sp>
      <p:sp>
        <p:nvSpPr>
          <p:cNvPr id="16387" name="Rectangle 3"/>
          <p:cNvSpPr>
            <a:spLocks noGrp="1" noChangeArrowheads="1"/>
          </p:cNvSpPr>
          <p:nvPr>
            <p:ph type="body" idx="1"/>
          </p:nvPr>
        </p:nvSpPr>
        <p:spPr>
          <a:xfrm>
            <a:off x="467544" y="1268760"/>
            <a:ext cx="8174038" cy="4680520"/>
          </a:xfrm>
        </p:spPr>
        <p:txBody>
          <a:bodyPr/>
          <a:lstStyle/>
          <a:p>
            <a:pPr marL="0" indent="0" algn="just" eaLnBrk="1" hangingPunct="1">
              <a:lnSpc>
                <a:spcPct val="130000"/>
              </a:lnSpc>
              <a:spcBef>
                <a:spcPts val="600"/>
              </a:spcBef>
              <a:buNone/>
            </a:pPr>
            <a:r>
              <a:rPr lang="pt-BR" sz="2800" dirty="0" smtClean="0">
                <a:solidFill>
                  <a:schemeClr val="bg2"/>
                </a:solidFill>
              </a:rPr>
              <a:t>O </a:t>
            </a:r>
            <a:r>
              <a:rPr lang="pt-BR" sz="2800" u="sng" dirty="0" smtClean="0">
                <a:solidFill>
                  <a:schemeClr val="bg2"/>
                </a:solidFill>
              </a:rPr>
              <a:t>aumento da discricionariedade administrativa</a:t>
            </a:r>
            <a:r>
              <a:rPr lang="pt-BR" sz="2800" dirty="0" smtClean="0">
                <a:solidFill>
                  <a:schemeClr val="bg2"/>
                </a:solidFill>
              </a:rPr>
              <a:t> e a ampliação dos espaços de controle administrativo constitui um fenômeno que vem se acentuando e merece ser objeto de reflexão da doutrina e dos membros dos tribunais de contas.</a:t>
            </a:r>
          </a:p>
        </p:txBody>
      </p:sp>
    </p:spTree>
    <p:extLst>
      <p:ext uri="{BB962C8B-B14F-4D97-AF65-F5344CB8AC3E}">
        <p14:creationId xmlns:p14="http://schemas.microsoft.com/office/powerpoint/2010/main" val="2506091919"/>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836712"/>
            <a:ext cx="8352928" cy="5544616"/>
          </a:xfrm>
        </p:spPr>
        <p:txBody>
          <a:bodyPr/>
          <a:lstStyle/>
          <a:p>
            <a:pPr marL="0" indent="0" algn="just" eaLnBrk="1" hangingPunct="1">
              <a:lnSpc>
                <a:spcPct val="130000"/>
              </a:lnSpc>
              <a:spcBef>
                <a:spcPts val="600"/>
              </a:spcBef>
              <a:buNone/>
            </a:pPr>
            <a:r>
              <a:rPr lang="pt-BR" sz="2600" dirty="0" smtClean="0">
                <a:solidFill>
                  <a:schemeClr val="bg2"/>
                </a:solidFill>
              </a:rPr>
              <a:t>O TCU exerce seu papel de controlador da discricionariedade sob dois focos distintos:</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1) </a:t>
            </a:r>
            <a:r>
              <a:rPr lang="pt-BR" sz="2600" u="sng" dirty="0" smtClean="0">
                <a:solidFill>
                  <a:schemeClr val="bg2"/>
                </a:solidFill>
              </a:rPr>
              <a:t>no âmbito da legalidade</a:t>
            </a:r>
            <a:r>
              <a:rPr lang="pt-BR" sz="2600" dirty="0" smtClean="0">
                <a:solidFill>
                  <a:schemeClr val="bg2"/>
                </a:solidFill>
              </a:rPr>
              <a:t>: um ato discricionário que exorbite de seus limites legais é atacado pelo TCU de forma avassaladora. A Corte de Contas tem poderes para desconstituir esse ato, para determinar ao órgão que o desconstitua e para aplicar sanção a quem o praticou. </a:t>
            </a:r>
          </a:p>
          <a:p>
            <a:pPr marL="0" indent="0" algn="just" eaLnBrk="1" hangingPunct="1">
              <a:lnSpc>
                <a:spcPct val="130000"/>
              </a:lnSpc>
              <a:spcBef>
                <a:spcPts val="600"/>
              </a:spcBef>
              <a:buNone/>
            </a:pPr>
            <a:r>
              <a:rPr lang="pt-BR" sz="2600" dirty="0" smtClean="0">
                <a:solidFill>
                  <a:schemeClr val="bg2"/>
                </a:solidFill>
              </a:rPr>
              <a:t>Esse papel, destaca-se, também é feito pelo Poder Judiciário.</a:t>
            </a: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579159469"/>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1124744"/>
            <a:ext cx="8352928" cy="5256584"/>
          </a:xfrm>
        </p:spPr>
        <p:txBody>
          <a:bodyPr/>
          <a:lstStyle/>
          <a:p>
            <a:pPr marL="0" indent="0" algn="just" eaLnBrk="1" hangingPunct="1">
              <a:lnSpc>
                <a:spcPct val="130000"/>
              </a:lnSpc>
              <a:spcBef>
                <a:spcPts val="600"/>
              </a:spcBef>
              <a:buNone/>
            </a:pPr>
            <a:r>
              <a:rPr lang="pt-BR" sz="2600" dirty="0" smtClean="0">
                <a:solidFill>
                  <a:schemeClr val="bg2"/>
                </a:solidFill>
              </a:rPr>
              <a:t>2) </a:t>
            </a:r>
            <a:r>
              <a:rPr lang="pt-BR" sz="2600" u="sng" dirty="0" smtClean="0">
                <a:solidFill>
                  <a:schemeClr val="bg2"/>
                </a:solidFill>
              </a:rPr>
              <a:t>no âmbito da intralegalidade</a:t>
            </a:r>
            <a:r>
              <a:rPr lang="pt-BR" sz="2600" dirty="0" smtClean="0">
                <a:solidFill>
                  <a:schemeClr val="bg2"/>
                </a:solidFill>
              </a:rPr>
              <a:t>: ocorre quando o TCU avalia a eficiência, a eficácia e a efetividade, realizando o controle da discricionariedade sob um prisma não legal, mas sob o prisma dos resultados que serão obtidos pelo gestor.</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Esse papel, diferentemente do controle legal, não é  feito pelo Poder Judiciário.</a:t>
            </a: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3643829770"/>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980728"/>
            <a:ext cx="8352928" cy="5400600"/>
          </a:xfrm>
        </p:spPr>
        <p:txBody>
          <a:bodyPr/>
          <a:lstStyle/>
          <a:p>
            <a:pPr marL="0" indent="0" algn="just" eaLnBrk="1" hangingPunct="1">
              <a:lnSpc>
                <a:spcPct val="130000"/>
              </a:lnSpc>
              <a:spcBef>
                <a:spcPts val="600"/>
              </a:spcBef>
              <a:buNone/>
            </a:pPr>
            <a:r>
              <a:rPr lang="pt-BR" sz="2600" dirty="0" smtClean="0">
                <a:solidFill>
                  <a:schemeClr val="bg2"/>
                </a:solidFill>
              </a:rPr>
              <a:t>No </a:t>
            </a:r>
            <a:r>
              <a:rPr lang="pt-BR" sz="2600" u="sng" dirty="0" smtClean="0">
                <a:solidFill>
                  <a:schemeClr val="bg2"/>
                </a:solidFill>
              </a:rPr>
              <a:t>controle intralegal da discricionariedade</a:t>
            </a:r>
            <a:r>
              <a:rPr lang="pt-BR" sz="2600" dirty="0" smtClean="0">
                <a:solidFill>
                  <a:schemeClr val="bg2"/>
                </a:solidFill>
              </a:rPr>
              <a:t>, o TCU pode reconhecer que a opção discricionária foi legal, respeitou a ideia de uma eficiência e de uma economicidade médias, mas pode não ter sido a melhor opção possível – </a:t>
            </a:r>
            <a:r>
              <a:rPr lang="pt-BR" sz="2600" u="sng" dirty="0" smtClean="0">
                <a:solidFill>
                  <a:schemeClr val="bg2"/>
                </a:solidFill>
              </a:rPr>
              <a:t>a opção ótima</a:t>
            </a:r>
            <a:r>
              <a:rPr lang="pt-BR" sz="2600" dirty="0" smtClean="0">
                <a:solidFill>
                  <a:schemeClr val="bg2"/>
                </a:solidFill>
              </a:rPr>
              <a:t>.  </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Esse segundo controle permite a </a:t>
            </a:r>
            <a:r>
              <a:rPr lang="pt-BR" sz="2600" u="sng" dirty="0" smtClean="0">
                <a:solidFill>
                  <a:schemeClr val="bg2"/>
                </a:solidFill>
              </a:rPr>
              <a:t>otimização da opção discricionária</a:t>
            </a:r>
            <a:r>
              <a:rPr lang="pt-BR" sz="2600" dirty="0" smtClean="0">
                <a:solidFill>
                  <a:schemeClr val="bg2"/>
                </a:solidFill>
              </a:rPr>
              <a:t>. Dentre as várias opções legais possíveis, o TCU busca o porquê da opção adotada e que não produziu os resultados mais eficientes, eficazes e efetivos.</a:t>
            </a: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190507010"/>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1124744"/>
            <a:ext cx="8352928" cy="5256584"/>
          </a:xfrm>
        </p:spPr>
        <p:txBody>
          <a:bodyPr/>
          <a:lstStyle/>
          <a:p>
            <a:pPr marL="0" indent="0" algn="just" eaLnBrk="1" hangingPunct="1">
              <a:lnSpc>
                <a:spcPct val="130000"/>
              </a:lnSpc>
              <a:spcBef>
                <a:spcPts val="600"/>
              </a:spcBef>
              <a:buNone/>
            </a:pPr>
            <a:r>
              <a:rPr lang="pt-BR" sz="2700" dirty="0" smtClean="0">
                <a:solidFill>
                  <a:schemeClr val="bg2"/>
                </a:solidFill>
              </a:rPr>
              <a:t>É nesse plano intralegal que o TCU atua com enorme desassombro, </a:t>
            </a:r>
            <a:r>
              <a:rPr lang="pt-BR" sz="2700" u="sng" dirty="0" smtClean="0">
                <a:solidFill>
                  <a:schemeClr val="bg2"/>
                </a:solidFill>
              </a:rPr>
              <a:t>impondo, sugerindo e incentivando</a:t>
            </a:r>
            <a:r>
              <a:rPr lang="pt-BR" sz="2700" dirty="0" smtClean="0">
                <a:solidFill>
                  <a:schemeClr val="bg2"/>
                </a:solidFill>
              </a:rPr>
              <a:t> o gestor a otimizar suas opções discricionárias.</a:t>
            </a:r>
          </a:p>
          <a:p>
            <a:pPr marL="0" indent="0" algn="just" eaLnBrk="1" hangingPunct="1">
              <a:lnSpc>
                <a:spcPct val="130000"/>
              </a:lnSpc>
              <a:spcBef>
                <a:spcPts val="600"/>
              </a:spcBef>
              <a:buNone/>
            </a:pPr>
            <a:endParaRPr lang="pt-BR" sz="27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Por óbvio, essa atuação se dá por meio de </a:t>
            </a:r>
            <a:r>
              <a:rPr lang="pt-BR" sz="2700" u="sng" dirty="0" smtClean="0">
                <a:solidFill>
                  <a:schemeClr val="bg2"/>
                </a:solidFill>
              </a:rPr>
              <a:t>recomendações</a:t>
            </a:r>
            <a:r>
              <a:rPr lang="pt-BR" sz="2700" dirty="0" smtClean="0">
                <a:solidFill>
                  <a:schemeClr val="bg2"/>
                </a:solidFill>
              </a:rPr>
              <a:t>, sem a força que se tem quando se está diante de um ato ilegal. </a:t>
            </a:r>
          </a:p>
        </p:txBody>
      </p:sp>
    </p:spTree>
    <p:extLst>
      <p:ext uri="{BB962C8B-B14F-4D97-AF65-F5344CB8AC3E}">
        <p14:creationId xmlns:p14="http://schemas.microsoft.com/office/powerpoint/2010/main" val="899643938"/>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764704"/>
            <a:ext cx="8352928" cy="5616624"/>
          </a:xfrm>
        </p:spPr>
        <p:txBody>
          <a:bodyPr/>
          <a:lstStyle/>
          <a:p>
            <a:pPr marL="0" indent="0" algn="just" eaLnBrk="1" hangingPunct="1">
              <a:lnSpc>
                <a:spcPct val="130000"/>
              </a:lnSpc>
              <a:spcBef>
                <a:spcPts val="600"/>
              </a:spcBef>
              <a:buNone/>
            </a:pPr>
            <a:r>
              <a:rPr lang="pt-BR" sz="2700" dirty="0" smtClean="0">
                <a:solidFill>
                  <a:schemeClr val="bg2"/>
                </a:solidFill>
              </a:rPr>
              <a:t>Não há, na CF/88 e nem na LOTCU, norma que permita ao TCU </a:t>
            </a:r>
            <a:r>
              <a:rPr lang="pt-BR" sz="2700" u="sng" dirty="0" smtClean="0">
                <a:solidFill>
                  <a:schemeClr val="bg2"/>
                </a:solidFill>
              </a:rPr>
              <a:t>anular um ato legal</a:t>
            </a:r>
            <a:r>
              <a:rPr lang="pt-BR" sz="2700" dirty="0" smtClean="0">
                <a:solidFill>
                  <a:schemeClr val="bg2"/>
                </a:solidFill>
              </a:rPr>
              <a:t> que não tenha sido a melhor opção discricionária.</a:t>
            </a:r>
          </a:p>
          <a:p>
            <a:pPr marL="0" indent="0" algn="just" eaLnBrk="1" hangingPunct="1">
              <a:lnSpc>
                <a:spcPct val="130000"/>
              </a:lnSpc>
              <a:spcBef>
                <a:spcPts val="600"/>
              </a:spcBef>
              <a:buNone/>
            </a:pPr>
            <a:r>
              <a:rPr lang="pt-BR" sz="2700" dirty="0" smtClean="0">
                <a:solidFill>
                  <a:schemeClr val="bg2"/>
                </a:solidFill>
              </a:rPr>
              <a:t>Nesses casos, a atuação do TCU se dá, de forma decisiva, </a:t>
            </a:r>
            <a:r>
              <a:rPr lang="pt-BR" sz="2700" u="sng" dirty="0" smtClean="0">
                <a:solidFill>
                  <a:schemeClr val="bg2"/>
                </a:solidFill>
              </a:rPr>
              <a:t>no espaço do convencimento</a:t>
            </a:r>
            <a:r>
              <a:rPr lang="pt-BR" sz="2700" dirty="0" smtClean="0">
                <a:solidFill>
                  <a:schemeClr val="bg2"/>
                </a:solidFill>
              </a:rPr>
              <a:t>:</a:t>
            </a:r>
          </a:p>
          <a:p>
            <a:pPr marL="0" indent="0" algn="just" eaLnBrk="1" hangingPunct="1">
              <a:lnSpc>
                <a:spcPct val="130000"/>
              </a:lnSpc>
              <a:spcBef>
                <a:spcPts val="600"/>
              </a:spcBef>
              <a:buNone/>
            </a:pPr>
            <a:r>
              <a:rPr lang="pt-BR" sz="2700" dirty="0" smtClean="0">
                <a:solidFill>
                  <a:schemeClr val="bg2"/>
                </a:solidFill>
              </a:rPr>
              <a:t>(i) sugerindo que o gestor </a:t>
            </a:r>
            <a:r>
              <a:rPr lang="pt-BR" sz="2700" u="sng" dirty="0" smtClean="0">
                <a:solidFill>
                  <a:schemeClr val="bg2"/>
                </a:solidFill>
              </a:rPr>
              <a:t>altere a sua decisão</a:t>
            </a:r>
            <a:r>
              <a:rPr lang="pt-BR" sz="2700" dirty="0" smtClean="0">
                <a:solidFill>
                  <a:schemeClr val="bg2"/>
                </a:solidFill>
              </a:rPr>
              <a:t> ou que explicite as razões pelas quais tomou determinada decisão;</a:t>
            </a:r>
          </a:p>
          <a:p>
            <a:pPr marL="0" indent="0" algn="just" eaLnBrk="1" hangingPunct="1">
              <a:lnSpc>
                <a:spcPct val="130000"/>
              </a:lnSpc>
              <a:spcBef>
                <a:spcPts val="600"/>
              </a:spcBef>
              <a:buNone/>
            </a:pPr>
            <a:r>
              <a:rPr lang="pt-BR" sz="2700" dirty="0" smtClean="0">
                <a:solidFill>
                  <a:schemeClr val="bg2"/>
                </a:solidFill>
              </a:rPr>
              <a:t>(ii) sugerindo métodos para que o gestor possa fazer as melhores opções discricionárias.</a:t>
            </a:r>
          </a:p>
        </p:txBody>
      </p:sp>
    </p:spTree>
    <p:extLst>
      <p:ext uri="{BB962C8B-B14F-4D97-AF65-F5344CB8AC3E}">
        <p14:creationId xmlns:p14="http://schemas.microsoft.com/office/powerpoint/2010/main" val="1025941577"/>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764704"/>
            <a:ext cx="8424936" cy="5616624"/>
          </a:xfrm>
        </p:spPr>
        <p:txBody>
          <a:bodyPr/>
          <a:lstStyle/>
          <a:p>
            <a:pPr marL="0" indent="0" algn="just" eaLnBrk="1" hangingPunct="1">
              <a:lnSpc>
                <a:spcPct val="130000"/>
              </a:lnSpc>
              <a:spcBef>
                <a:spcPts val="600"/>
              </a:spcBef>
              <a:buNone/>
            </a:pPr>
            <a:r>
              <a:rPr lang="pt-BR" sz="2500" dirty="0" smtClean="0">
                <a:solidFill>
                  <a:schemeClr val="bg2"/>
                </a:solidFill>
              </a:rPr>
              <a:t>Tendo em vista o fato de que o direito, nem sempre, é a melhor forma de induzir o ser humano a um dado comportamento, o controle de gestão busca trazer o administrado para junto de si, estabelecendo uma </a:t>
            </a:r>
            <a:r>
              <a:rPr lang="pt-BR" sz="2500" u="sng" dirty="0" smtClean="0">
                <a:solidFill>
                  <a:schemeClr val="bg2"/>
                </a:solidFill>
              </a:rPr>
              <a:t>regra de cooperação para a adoção de melhores práticas administrativas</a:t>
            </a:r>
            <a:r>
              <a:rPr lang="pt-BR" sz="2500" dirty="0" smtClean="0">
                <a:solidFill>
                  <a:schemeClr val="bg2"/>
                </a:solidFill>
              </a:rPr>
              <a:t>.</a:t>
            </a:r>
          </a:p>
          <a:p>
            <a:pPr marL="0" indent="0" algn="just" eaLnBrk="1" hangingPunct="1">
              <a:lnSpc>
                <a:spcPct val="130000"/>
              </a:lnSpc>
              <a:spcBef>
                <a:spcPts val="600"/>
              </a:spcBef>
              <a:buNone/>
            </a:pPr>
            <a:r>
              <a:rPr lang="pt-BR" sz="2500" dirty="0" smtClean="0">
                <a:solidFill>
                  <a:schemeClr val="bg2"/>
                </a:solidFill>
              </a:rPr>
              <a:t>Isso significa divulgar os trabalhos do TCU pela mídia; incentivar o controle social para que a Administração Pública tenha que justificar suas escolhas discricionárias que não sejam ótimas; trazer o administrador para </a:t>
            </a:r>
            <a:r>
              <a:rPr lang="pt-BR" dirty="0" smtClean="0">
                <a:solidFill>
                  <a:schemeClr val="bg2"/>
                </a:solidFill>
              </a:rPr>
              <a:t>participar do processo de auditoria, entre outras medidas.</a:t>
            </a:r>
          </a:p>
        </p:txBody>
      </p:sp>
    </p:spTree>
    <p:extLst>
      <p:ext uri="{BB962C8B-B14F-4D97-AF65-F5344CB8AC3E}">
        <p14:creationId xmlns:p14="http://schemas.microsoft.com/office/powerpoint/2010/main" val="1404097259"/>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764704"/>
            <a:ext cx="8424936" cy="5616624"/>
          </a:xfrm>
        </p:spPr>
        <p:txBody>
          <a:bodyPr/>
          <a:lstStyle/>
          <a:p>
            <a:pPr marL="0" indent="0" algn="just" eaLnBrk="1" hangingPunct="1">
              <a:lnSpc>
                <a:spcPct val="130000"/>
              </a:lnSpc>
              <a:spcBef>
                <a:spcPts val="600"/>
              </a:spcBef>
              <a:buNone/>
            </a:pPr>
            <a:r>
              <a:rPr lang="pt-BR" sz="2600" dirty="0" smtClean="0">
                <a:solidFill>
                  <a:schemeClr val="bg2"/>
                </a:solidFill>
              </a:rPr>
              <a:t>Na experiência do TCU em vinte anos de realização de auditoria operacional, </a:t>
            </a:r>
            <a:r>
              <a:rPr lang="pt-BR" sz="2600" u="sng" dirty="0" smtClean="0">
                <a:solidFill>
                  <a:schemeClr val="bg2"/>
                </a:solidFill>
              </a:rPr>
              <a:t>a mudança na prática administrativa</a:t>
            </a:r>
            <a:r>
              <a:rPr lang="pt-BR" sz="2600" dirty="0" smtClean="0">
                <a:solidFill>
                  <a:schemeClr val="bg2"/>
                </a:solidFill>
              </a:rPr>
              <a:t> foi alcançada nas situações em que o administrador participou ativamente da auditoria.</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Quando isso não ocorreu, os trabalhos tenderam a ser fracos e sem grande poder de interferir nas práticas fiscalizadas.</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Esse </a:t>
            </a:r>
            <a:r>
              <a:rPr lang="pt-BR" sz="2600" u="sng" dirty="0" smtClean="0">
                <a:solidFill>
                  <a:schemeClr val="bg2"/>
                </a:solidFill>
              </a:rPr>
              <a:t>espaço de recomendação</a:t>
            </a:r>
            <a:r>
              <a:rPr lang="pt-BR" sz="2600" dirty="0" smtClean="0">
                <a:solidFill>
                  <a:schemeClr val="bg2"/>
                </a:solidFill>
              </a:rPr>
              <a:t> da auditoria operacional é o novo espaço que os tribunais de contas devem ocupar.</a:t>
            </a:r>
          </a:p>
        </p:txBody>
      </p:sp>
    </p:spTree>
    <p:extLst>
      <p:ext uri="{BB962C8B-B14F-4D97-AF65-F5344CB8AC3E}">
        <p14:creationId xmlns:p14="http://schemas.microsoft.com/office/powerpoint/2010/main" val="2556014059"/>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1124744"/>
            <a:ext cx="8424936" cy="5256584"/>
          </a:xfrm>
        </p:spPr>
        <p:txBody>
          <a:bodyPr/>
          <a:lstStyle/>
          <a:p>
            <a:pPr marL="0" indent="0" algn="just" eaLnBrk="1" hangingPunct="1">
              <a:lnSpc>
                <a:spcPct val="130000"/>
              </a:lnSpc>
              <a:spcBef>
                <a:spcPts val="600"/>
              </a:spcBef>
              <a:buNone/>
            </a:pPr>
            <a:r>
              <a:rPr lang="pt-BR" sz="2700" dirty="0" smtClean="0">
                <a:solidFill>
                  <a:schemeClr val="bg2"/>
                </a:solidFill>
              </a:rPr>
              <a:t>Percebe-se, também, que o controle administrativo vem ampliando seu espaço de forma a alcançar a atividade política ou, pelo menos, parte dela.</a:t>
            </a:r>
          </a:p>
          <a:p>
            <a:pPr marL="0" indent="0" algn="just" eaLnBrk="1" hangingPunct="1">
              <a:lnSpc>
                <a:spcPct val="130000"/>
              </a:lnSpc>
              <a:spcBef>
                <a:spcPts val="600"/>
              </a:spcBef>
              <a:buNone/>
            </a:pPr>
            <a:endParaRPr lang="pt-BR" sz="27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Hoje, a ideia de que os tribunais de contas são órgãos administrativos que controlam a atividade administrativa e não a atividade política não é mais um pressuposto </a:t>
            </a:r>
            <a:r>
              <a:rPr lang="pt-BR" sz="2700" i="1" dirty="0" smtClean="0">
                <a:solidFill>
                  <a:schemeClr val="bg2"/>
                </a:solidFill>
              </a:rPr>
              <a:t>a priori</a:t>
            </a:r>
            <a:r>
              <a:rPr lang="pt-BR" sz="2700" dirty="0" smtClean="0">
                <a:solidFill>
                  <a:schemeClr val="bg2"/>
                </a:solidFill>
              </a:rPr>
              <a:t>.</a:t>
            </a:r>
          </a:p>
        </p:txBody>
      </p:sp>
    </p:spTree>
    <p:extLst>
      <p:ext uri="{BB962C8B-B14F-4D97-AF65-F5344CB8AC3E}">
        <p14:creationId xmlns:p14="http://schemas.microsoft.com/office/powerpoint/2010/main" val="3384392406"/>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1124744"/>
            <a:ext cx="8424936" cy="5256584"/>
          </a:xfrm>
        </p:spPr>
        <p:txBody>
          <a:bodyPr/>
          <a:lstStyle/>
          <a:p>
            <a:pPr marL="0" indent="0" algn="just" eaLnBrk="1" hangingPunct="1">
              <a:lnSpc>
                <a:spcPct val="130000"/>
              </a:lnSpc>
              <a:spcBef>
                <a:spcPts val="600"/>
              </a:spcBef>
              <a:buNone/>
            </a:pPr>
            <a:r>
              <a:rPr lang="pt-BR" sz="2700" b="1" dirty="0" smtClean="0">
                <a:solidFill>
                  <a:schemeClr val="bg2"/>
                </a:solidFill>
              </a:rPr>
              <a:t>Atividade política latu sensu</a:t>
            </a:r>
            <a:r>
              <a:rPr lang="pt-BR" sz="2700" dirty="0" smtClean="0">
                <a:solidFill>
                  <a:schemeClr val="bg2"/>
                </a:solidFill>
              </a:rPr>
              <a:t> </a:t>
            </a:r>
            <a:r>
              <a:rPr lang="pt-BR" sz="2700" dirty="0" smtClean="0">
                <a:solidFill>
                  <a:schemeClr val="bg2"/>
                </a:solidFill>
                <a:latin typeface="Times New Roman"/>
                <a:cs typeface="Times New Roman"/>
              </a:rPr>
              <a:t>→ </a:t>
            </a:r>
            <a:r>
              <a:rPr lang="pt-BR" sz="2700" dirty="0" smtClean="0">
                <a:solidFill>
                  <a:schemeClr val="bg2"/>
                </a:solidFill>
                <a:cs typeface="Times New Roman"/>
              </a:rPr>
              <a:t>escolha das metas do Estado, feita por atores legitimados democraticamente.</a:t>
            </a:r>
          </a:p>
          <a:p>
            <a:pPr marL="0" indent="0" algn="ctr" eaLnBrk="1" hangingPunct="1">
              <a:lnSpc>
                <a:spcPct val="130000"/>
              </a:lnSpc>
              <a:spcBef>
                <a:spcPts val="600"/>
              </a:spcBef>
              <a:buNone/>
            </a:pPr>
            <a:endParaRPr lang="pt-BR" sz="1000" b="1" dirty="0" smtClean="0">
              <a:solidFill>
                <a:schemeClr val="bg2"/>
              </a:solidFill>
              <a:cs typeface="Times New Roman"/>
            </a:endParaRPr>
          </a:p>
          <a:p>
            <a:pPr marL="0" indent="0" algn="ctr" eaLnBrk="1" hangingPunct="1">
              <a:lnSpc>
                <a:spcPct val="130000"/>
              </a:lnSpc>
              <a:spcBef>
                <a:spcPts val="600"/>
              </a:spcBef>
              <a:buNone/>
            </a:pPr>
            <a:r>
              <a:rPr lang="pt-BR" sz="3000" b="1" dirty="0" smtClean="0">
                <a:solidFill>
                  <a:schemeClr val="bg2"/>
                </a:solidFill>
                <a:cs typeface="Times New Roman"/>
              </a:rPr>
              <a:t>X</a:t>
            </a:r>
            <a:r>
              <a:rPr lang="pt-BR" sz="2700" dirty="0" smtClean="0">
                <a:solidFill>
                  <a:schemeClr val="bg2"/>
                </a:solidFill>
              </a:rPr>
              <a:t> </a:t>
            </a:r>
          </a:p>
          <a:p>
            <a:pPr marL="0" indent="0" algn="ctr" eaLnBrk="1" hangingPunct="1">
              <a:lnSpc>
                <a:spcPct val="130000"/>
              </a:lnSpc>
              <a:spcBef>
                <a:spcPts val="600"/>
              </a:spcBef>
              <a:buNone/>
            </a:pPr>
            <a:endParaRPr lang="pt-BR" sz="1000" dirty="0" smtClean="0">
              <a:solidFill>
                <a:schemeClr val="bg2"/>
              </a:solidFill>
            </a:endParaRPr>
          </a:p>
          <a:p>
            <a:pPr marL="0" indent="0" algn="just" eaLnBrk="1" hangingPunct="1">
              <a:lnSpc>
                <a:spcPct val="130000"/>
              </a:lnSpc>
              <a:spcBef>
                <a:spcPts val="600"/>
              </a:spcBef>
              <a:buNone/>
            </a:pPr>
            <a:r>
              <a:rPr lang="pt-BR" sz="2700" b="1" dirty="0" smtClean="0">
                <a:solidFill>
                  <a:schemeClr val="bg2"/>
                </a:solidFill>
              </a:rPr>
              <a:t>Atividade administrativa</a:t>
            </a:r>
            <a:r>
              <a:rPr lang="pt-BR" sz="2700" dirty="0" smtClean="0">
                <a:solidFill>
                  <a:schemeClr val="bg2"/>
                </a:solidFill>
              </a:rPr>
              <a:t> </a:t>
            </a:r>
            <a:r>
              <a:rPr lang="pt-BR" sz="2700" dirty="0" smtClean="0">
                <a:solidFill>
                  <a:schemeClr val="bg2"/>
                </a:solidFill>
                <a:latin typeface="Times New Roman"/>
                <a:cs typeface="Times New Roman"/>
              </a:rPr>
              <a:t>→ </a:t>
            </a:r>
            <a:r>
              <a:rPr lang="pt-BR" sz="2700" dirty="0" smtClean="0">
                <a:solidFill>
                  <a:schemeClr val="bg2"/>
                </a:solidFill>
                <a:cs typeface="Times New Roman"/>
              </a:rPr>
              <a:t>atividade instrumental que pressupõe o atingimento das metas estabelecidas politicamente.</a:t>
            </a:r>
            <a:endParaRPr lang="pt-BR" sz="2700" dirty="0" smtClean="0">
              <a:solidFill>
                <a:schemeClr val="bg2"/>
              </a:solidFill>
            </a:endParaRPr>
          </a:p>
        </p:txBody>
      </p:sp>
    </p:spTree>
    <p:extLst>
      <p:ext uri="{BB962C8B-B14F-4D97-AF65-F5344CB8AC3E}">
        <p14:creationId xmlns:p14="http://schemas.microsoft.com/office/powerpoint/2010/main" val="236315853"/>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1124744"/>
            <a:ext cx="8424936" cy="5256584"/>
          </a:xfrm>
        </p:spPr>
        <p:txBody>
          <a:bodyPr/>
          <a:lstStyle/>
          <a:p>
            <a:pPr marL="0" indent="0" algn="just" eaLnBrk="1" hangingPunct="1">
              <a:lnSpc>
                <a:spcPct val="130000"/>
              </a:lnSpc>
              <a:spcBef>
                <a:spcPts val="600"/>
              </a:spcBef>
              <a:buNone/>
            </a:pPr>
            <a:r>
              <a:rPr lang="pt-BR" sz="2700" dirty="0" smtClean="0">
                <a:solidFill>
                  <a:schemeClr val="bg2"/>
                </a:solidFill>
              </a:rPr>
              <a:t>Essa divisão estanque, na prática, não mais é respeitada de forma absoluta.</a:t>
            </a:r>
          </a:p>
          <a:p>
            <a:pPr marL="0" indent="0" algn="just" eaLnBrk="1" hangingPunct="1">
              <a:lnSpc>
                <a:spcPct val="130000"/>
              </a:lnSpc>
              <a:spcBef>
                <a:spcPts val="600"/>
              </a:spcBef>
              <a:buNone/>
            </a:pPr>
            <a:endParaRPr lang="pt-BR" sz="10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A despeito de discussões teóricas, o TCU tem, sim,  </a:t>
            </a:r>
            <a:r>
              <a:rPr lang="pt-BR" sz="2700" u="sng" dirty="0" smtClean="0">
                <a:solidFill>
                  <a:schemeClr val="bg2"/>
                </a:solidFill>
              </a:rPr>
              <a:t>criticado opções políticas</a:t>
            </a:r>
            <a:r>
              <a:rPr lang="pt-BR" sz="2700" dirty="0" smtClean="0">
                <a:solidFill>
                  <a:schemeClr val="bg2"/>
                </a:solidFill>
              </a:rPr>
              <a:t>, criticado objetos contratuais desnecessários ou mau pensados, bem como analisado estudos de viabilidade técnica e econômica em concessões.</a:t>
            </a:r>
          </a:p>
        </p:txBody>
      </p:sp>
    </p:spTree>
    <p:extLst>
      <p:ext uri="{BB962C8B-B14F-4D97-AF65-F5344CB8AC3E}">
        <p14:creationId xmlns:p14="http://schemas.microsoft.com/office/powerpoint/2010/main" val="56436231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500" dirty="0" smtClean="0">
                <a:solidFill>
                  <a:schemeClr val="bg1"/>
                </a:solidFill>
                <a:latin typeface="+mn-lt"/>
              </a:rPr>
              <a:t>1. </a:t>
            </a:r>
            <a:r>
              <a:rPr lang="pt-BR" sz="2500" dirty="0" smtClean="0">
                <a:solidFill>
                  <a:schemeClr val="bg1"/>
                </a:solidFill>
                <a:effectLst>
                  <a:outerShdw blurRad="38100" dist="38100" dir="2700000" algn="tl">
                    <a:srgbClr val="C0C0C0"/>
                  </a:outerShdw>
                </a:effectLst>
                <a:latin typeface="+mn-lt"/>
              </a:rPr>
              <a:t>O aumento da discricionariedade administrativa e da função de controle externo</a:t>
            </a:r>
            <a:endParaRPr lang="pt-BR" sz="2500" dirty="0" smtClean="0">
              <a:solidFill>
                <a:schemeClr val="bg1"/>
              </a:solidFill>
              <a:latin typeface="+mn-lt"/>
            </a:endParaRPr>
          </a:p>
        </p:txBody>
      </p:sp>
      <p:sp>
        <p:nvSpPr>
          <p:cNvPr id="16387" name="Rectangle 3"/>
          <p:cNvSpPr>
            <a:spLocks noGrp="1" noChangeArrowheads="1"/>
          </p:cNvSpPr>
          <p:nvPr>
            <p:ph type="body" idx="1"/>
          </p:nvPr>
        </p:nvSpPr>
        <p:spPr>
          <a:xfrm>
            <a:off x="467544" y="836712"/>
            <a:ext cx="8174038" cy="5400600"/>
          </a:xfrm>
        </p:spPr>
        <p:txBody>
          <a:bodyPr/>
          <a:lstStyle/>
          <a:p>
            <a:pPr marL="0" indent="0" algn="just" eaLnBrk="1" hangingPunct="1">
              <a:lnSpc>
                <a:spcPct val="130000"/>
              </a:lnSpc>
              <a:spcBef>
                <a:spcPts val="600"/>
              </a:spcBef>
              <a:buNone/>
            </a:pPr>
            <a:r>
              <a:rPr lang="pt-BR" sz="2700" dirty="0" smtClean="0">
                <a:solidFill>
                  <a:schemeClr val="bg2"/>
                </a:solidFill>
              </a:rPr>
              <a:t>O aumento da discricionariedade administrativa e da função de controle externo decorrem:</a:t>
            </a:r>
          </a:p>
          <a:p>
            <a:pPr marL="0" indent="0" algn="just" eaLnBrk="1" hangingPunct="1">
              <a:lnSpc>
                <a:spcPct val="130000"/>
              </a:lnSpc>
              <a:spcBef>
                <a:spcPts val="600"/>
              </a:spcBef>
              <a:buNone/>
            </a:pPr>
            <a:endParaRPr lang="pt-BR" sz="500" dirty="0" smtClean="0">
              <a:solidFill>
                <a:schemeClr val="bg2"/>
              </a:solidFill>
            </a:endParaRPr>
          </a:p>
          <a:p>
            <a:pPr marL="177800" indent="0" algn="just" eaLnBrk="1" hangingPunct="1">
              <a:lnSpc>
                <a:spcPct val="130000"/>
              </a:lnSpc>
              <a:spcBef>
                <a:spcPts val="600"/>
              </a:spcBef>
              <a:buNone/>
            </a:pPr>
            <a:r>
              <a:rPr lang="pt-BR" sz="2700" dirty="0" smtClean="0">
                <a:solidFill>
                  <a:schemeClr val="bg2"/>
                </a:solidFill>
              </a:rPr>
              <a:t>(i) do aumento da </a:t>
            </a:r>
            <a:r>
              <a:rPr lang="pt-BR" sz="2700" u="sng" dirty="0" smtClean="0">
                <a:solidFill>
                  <a:schemeClr val="bg2"/>
                </a:solidFill>
              </a:rPr>
              <a:t>complexidade da atuação do Estado</a:t>
            </a:r>
            <a:r>
              <a:rPr lang="pt-BR" sz="2700" dirty="0" smtClean="0">
                <a:solidFill>
                  <a:schemeClr val="bg2"/>
                </a:solidFill>
              </a:rPr>
              <a:t>;</a:t>
            </a:r>
          </a:p>
          <a:p>
            <a:pPr marL="177800" indent="0" algn="just" eaLnBrk="1" hangingPunct="1">
              <a:lnSpc>
                <a:spcPct val="130000"/>
              </a:lnSpc>
              <a:spcBef>
                <a:spcPts val="600"/>
              </a:spcBef>
              <a:buNone/>
            </a:pPr>
            <a:r>
              <a:rPr lang="pt-BR" sz="2700" dirty="0" smtClean="0">
                <a:solidFill>
                  <a:schemeClr val="bg2"/>
                </a:solidFill>
              </a:rPr>
              <a:t>(ii) da ampliação da </a:t>
            </a:r>
            <a:r>
              <a:rPr lang="pt-BR" sz="2700" u="sng" dirty="0" smtClean="0">
                <a:solidFill>
                  <a:schemeClr val="bg2"/>
                </a:solidFill>
              </a:rPr>
              <a:t>complexidade da sociedade civil</a:t>
            </a:r>
            <a:r>
              <a:rPr lang="pt-BR" sz="2700" dirty="0" smtClean="0">
                <a:solidFill>
                  <a:schemeClr val="bg2"/>
                </a:solidFill>
              </a:rPr>
              <a:t>; e</a:t>
            </a:r>
          </a:p>
          <a:p>
            <a:pPr marL="177800" indent="0" algn="just" eaLnBrk="1" hangingPunct="1">
              <a:lnSpc>
                <a:spcPct val="130000"/>
              </a:lnSpc>
              <a:spcBef>
                <a:spcPts val="600"/>
              </a:spcBef>
              <a:buNone/>
            </a:pPr>
            <a:r>
              <a:rPr lang="pt-BR" sz="2700" dirty="0" smtClean="0">
                <a:solidFill>
                  <a:schemeClr val="bg2"/>
                </a:solidFill>
              </a:rPr>
              <a:t>(iii) da necessidade do Estado de </a:t>
            </a:r>
            <a:r>
              <a:rPr lang="pt-BR" sz="2700" u="sng" dirty="0" smtClean="0">
                <a:solidFill>
                  <a:schemeClr val="bg2"/>
                </a:solidFill>
              </a:rPr>
              <a:t>enfrentar desafios para os quais ainda não está preparado</a:t>
            </a:r>
            <a:r>
              <a:rPr lang="pt-BR" sz="2700" dirty="0" smtClean="0">
                <a:solidFill>
                  <a:schemeClr val="bg2"/>
                </a:solidFill>
              </a:rPr>
              <a:t>. </a:t>
            </a:r>
          </a:p>
        </p:txBody>
      </p:sp>
    </p:spTree>
    <p:extLst>
      <p:ext uri="{BB962C8B-B14F-4D97-AF65-F5344CB8AC3E}">
        <p14:creationId xmlns:p14="http://schemas.microsoft.com/office/powerpoint/2010/main" val="3567824730"/>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600" dirty="0" smtClean="0">
                <a:solidFill>
                  <a:schemeClr val="bg1"/>
                </a:solidFill>
                <a:effectLst>
                  <a:outerShdw blurRad="38100" dist="38100" dir="2700000" algn="tl">
                    <a:srgbClr val="C0C0C0"/>
                  </a:outerShdw>
                </a:effectLst>
                <a:latin typeface="+mn-lt"/>
              </a:rPr>
              <a:t>4. Os espaços da regulamentação, </a:t>
            </a:r>
            <a:br>
              <a:rPr lang="pt-BR" sz="2600" dirty="0" smtClean="0">
                <a:solidFill>
                  <a:schemeClr val="bg1"/>
                </a:solidFill>
                <a:effectLst>
                  <a:outerShdw blurRad="38100" dist="38100" dir="2700000" algn="tl">
                    <a:srgbClr val="C0C0C0"/>
                  </a:outerShdw>
                </a:effectLst>
                <a:latin typeface="+mn-lt"/>
              </a:rPr>
            </a:br>
            <a:r>
              <a:rPr lang="pt-BR" sz="2600" dirty="0" smtClean="0">
                <a:solidFill>
                  <a:schemeClr val="bg1"/>
                </a:solidFill>
                <a:effectLst>
                  <a:outerShdw blurRad="38100" dist="38100" dir="2700000" algn="tl">
                    <a:srgbClr val="C0C0C0"/>
                  </a:outerShdw>
                </a:effectLst>
                <a:latin typeface="+mn-lt"/>
              </a:rPr>
              <a:t>da política e do controle</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472608"/>
          </a:xfrm>
        </p:spPr>
        <p:txBody>
          <a:bodyPr/>
          <a:lstStyle/>
          <a:p>
            <a:pPr marL="0" indent="0" algn="just" eaLnBrk="1" hangingPunct="1">
              <a:lnSpc>
                <a:spcPct val="130000"/>
              </a:lnSpc>
              <a:spcBef>
                <a:spcPts val="600"/>
              </a:spcBef>
              <a:buNone/>
            </a:pPr>
            <a:r>
              <a:rPr lang="pt-BR" dirty="0" smtClean="0">
                <a:solidFill>
                  <a:schemeClr val="bg2"/>
                </a:solidFill>
              </a:rPr>
              <a:t>Conclui-se, portanto, que </a:t>
            </a:r>
            <a:r>
              <a:rPr lang="pt-BR" u="sng" dirty="0" smtClean="0">
                <a:solidFill>
                  <a:schemeClr val="bg2"/>
                </a:solidFill>
              </a:rPr>
              <a:t>os espaços políticos estão sendo reduzidos</a:t>
            </a:r>
            <a:r>
              <a:rPr lang="pt-BR" dirty="0" smtClean="0">
                <a:solidFill>
                  <a:schemeClr val="bg2"/>
                </a:solidFill>
              </a:rPr>
              <a:t> e, por outro lado, estão sendo </a:t>
            </a:r>
            <a:r>
              <a:rPr lang="pt-BR" u="sng" dirty="0" smtClean="0">
                <a:solidFill>
                  <a:schemeClr val="bg2"/>
                </a:solidFill>
              </a:rPr>
              <a:t>claramente ampliados os espaços de controle administrativo</a:t>
            </a:r>
            <a:r>
              <a:rPr lang="pt-BR" dirty="0" smtClean="0">
                <a:solidFill>
                  <a:schemeClr val="bg2"/>
                </a:solidFill>
              </a:rPr>
              <a:t>.</a:t>
            </a:r>
          </a:p>
          <a:p>
            <a:pPr marL="0" indent="0" algn="just" eaLnBrk="1" hangingPunct="1">
              <a:lnSpc>
                <a:spcPct val="130000"/>
              </a:lnSpc>
              <a:spcBef>
                <a:spcPts val="600"/>
              </a:spcBef>
              <a:buNone/>
            </a:pPr>
            <a:r>
              <a:rPr lang="pt-BR" dirty="0" smtClean="0">
                <a:solidFill>
                  <a:schemeClr val="bg2"/>
                </a:solidFill>
              </a:rPr>
              <a:t>Diante desse quadro geral, os tribunais de contas começam a </a:t>
            </a:r>
            <a:r>
              <a:rPr lang="pt-BR" u="sng" dirty="0" smtClean="0">
                <a:solidFill>
                  <a:schemeClr val="bg2"/>
                </a:solidFill>
              </a:rPr>
              <a:t>adentrar em terreno novo e diferente do tradicional</a:t>
            </a:r>
            <a:r>
              <a:rPr lang="pt-BR" dirty="0" smtClean="0">
                <a:solidFill>
                  <a:schemeClr val="bg2"/>
                </a:solidFill>
              </a:rPr>
              <a:t>.</a:t>
            </a:r>
          </a:p>
          <a:p>
            <a:pPr marL="0" indent="0" algn="just" eaLnBrk="1" hangingPunct="1">
              <a:lnSpc>
                <a:spcPct val="130000"/>
              </a:lnSpc>
              <a:spcBef>
                <a:spcPts val="600"/>
              </a:spcBef>
              <a:buNone/>
            </a:pPr>
            <a:r>
              <a:rPr lang="pt-BR" dirty="0" smtClean="0">
                <a:solidFill>
                  <a:schemeClr val="bg2"/>
                </a:solidFill>
              </a:rPr>
              <a:t>Percebe-se a “flexibilização” da jurisprudência na busca da maior eficiência e pela consecução dos objetivos nacionais.</a:t>
            </a:r>
          </a:p>
          <a:p>
            <a:pPr marL="0" indent="0" algn="just" eaLnBrk="1" hangingPunct="1">
              <a:lnSpc>
                <a:spcPct val="130000"/>
              </a:lnSpc>
              <a:spcBef>
                <a:spcPts val="600"/>
              </a:spcBef>
              <a:buNone/>
            </a:pPr>
            <a:r>
              <a:rPr lang="pt-BR" dirty="0" smtClean="0">
                <a:solidFill>
                  <a:schemeClr val="bg2"/>
                </a:solidFill>
              </a:rPr>
              <a:t>São esses os enormes desafios que estão à frente e devem ser enfrentados.</a:t>
            </a:r>
          </a:p>
        </p:txBody>
      </p:sp>
    </p:spTree>
    <p:extLst>
      <p:ext uri="{BB962C8B-B14F-4D97-AF65-F5344CB8AC3E}">
        <p14:creationId xmlns:p14="http://schemas.microsoft.com/office/powerpoint/2010/main" val="3469846505"/>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1155" name="Rectangle 3"/>
          <p:cNvSpPr>
            <a:spLocks noGrp="1" noChangeArrowheads="1"/>
          </p:cNvSpPr>
          <p:nvPr>
            <p:ph type="body" idx="1"/>
          </p:nvPr>
        </p:nvSpPr>
        <p:spPr>
          <a:xfrm>
            <a:off x="539552" y="1342256"/>
            <a:ext cx="8064896" cy="3814936"/>
          </a:xfrm>
        </p:spPr>
        <p:txBody>
          <a:bodyPr/>
          <a:lstStyle/>
          <a:p>
            <a:pPr marL="0" indent="0" algn="ctr" eaLnBrk="1" hangingPunct="1">
              <a:lnSpc>
                <a:spcPct val="130000"/>
              </a:lnSpc>
              <a:spcBef>
                <a:spcPts val="3000"/>
              </a:spcBef>
              <a:buNone/>
              <a:defRPr/>
            </a:pPr>
            <a:endParaRPr lang="pt-BR" sz="3200" dirty="0" smtClean="0">
              <a:solidFill>
                <a:schemeClr val="bg2"/>
              </a:solidFill>
            </a:endParaRPr>
          </a:p>
          <a:p>
            <a:pPr marL="0" indent="0" algn="ctr" eaLnBrk="1" hangingPunct="1">
              <a:lnSpc>
                <a:spcPct val="130000"/>
              </a:lnSpc>
              <a:spcBef>
                <a:spcPts val="3000"/>
              </a:spcBef>
              <a:buNone/>
              <a:defRPr/>
            </a:pPr>
            <a:r>
              <a:rPr lang="pt-BR" sz="3200" dirty="0" smtClean="0">
                <a:solidFill>
                  <a:schemeClr val="bg2"/>
                </a:solidFill>
              </a:rPr>
              <a:t>A EVOLUÇÃO DAS FERRAMENTAS DE CONTRATAÇÃO: </a:t>
            </a:r>
          </a:p>
          <a:p>
            <a:pPr marL="0" indent="0" algn="ctr" eaLnBrk="1" hangingPunct="1">
              <a:lnSpc>
                <a:spcPct val="130000"/>
              </a:lnSpc>
              <a:spcBef>
                <a:spcPts val="3000"/>
              </a:spcBef>
              <a:buNone/>
              <a:defRPr/>
            </a:pPr>
            <a:r>
              <a:rPr lang="pt-BR" sz="3200" dirty="0" smtClean="0">
                <a:solidFill>
                  <a:schemeClr val="bg2"/>
                </a:solidFill>
              </a:rPr>
              <a:t>DA LEI 8.666/1993 AO RDC</a:t>
            </a:r>
          </a:p>
        </p:txBody>
      </p:sp>
      <p:sp>
        <p:nvSpPr>
          <p:cNvPr id="7" name="Rectangle 2"/>
          <p:cNvSpPr>
            <a:spLocks noGrp="1" noChangeArrowheads="1"/>
          </p:cNvSpPr>
          <p:nvPr>
            <p:ph type="title"/>
          </p:nvPr>
        </p:nvSpPr>
        <p:spPr>
          <a:xfrm>
            <a:off x="1114425" y="0"/>
            <a:ext cx="7696200" cy="820738"/>
          </a:xfrm>
        </p:spPr>
        <p:txBody>
          <a:bodyPr/>
          <a:lstStyle/>
          <a:p>
            <a:pPr algn="ctr" eaLnBrk="1" hangingPunct="1"/>
            <a:r>
              <a:rPr lang="pt-BR" sz="2800" dirty="0" smtClean="0">
                <a:latin typeface="Eras Demi ITC" pitchFamily="34" charset="0"/>
              </a:rPr>
              <a:t>Parte II</a:t>
            </a:r>
          </a:p>
        </p:txBody>
      </p:sp>
    </p:spTree>
    <p:extLst>
      <p:ext uri="{BB962C8B-B14F-4D97-AF65-F5344CB8AC3E}">
        <p14:creationId xmlns:p14="http://schemas.microsoft.com/office/powerpoint/2010/main" val="1087654571"/>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eaLnBrk="1" hangingPunct="1"/>
            <a:endParaRPr lang="pt-BR" sz="2800" dirty="0" smtClean="0">
              <a:latin typeface="Eras Demi ITC" pitchFamily="34" charset="0"/>
            </a:endParaRPr>
          </a:p>
        </p:txBody>
      </p:sp>
      <p:sp>
        <p:nvSpPr>
          <p:cNvPr id="133123" name="Rectangle 3"/>
          <p:cNvSpPr>
            <a:spLocks noGrp="1" noChangeArrowheads="1"/>
          </p:cNvSpPr>
          <p:nvPr>
            <p:ph type="body" idx="1"/>
          </p:nvPr>
        </p:nvSpPr>
        <p:spPr>
          <a:xfrm>
            <a:off x="827088" y="1144290"/>
            <a:ext cx="7815262" cy="5453062"/>
          </a:xfrm>
        </p:spPr>
        <p:txBody>
          <a:bodyPr/>
          <a:lstStyle/>
          <a:p>
            <a:pPr marL="0" indent="0" algn="just" eaLnBrk="1" hangingPunct="1">
              <a:spcBef>
                <a:spcPct val="15000"/>
              </a:spcBef>
              <a:buFont typeface="Wingdings" pitchFamily="2" charset="2"/>
              <a:buNone/>
              <a:defRPr/>
            </a:pPr>
            <a:r>
              <a:rPr lang="pt-BR" sz="2800" b="1" dirty="0" smtClean="0">
                <a:solidFill>
                  <a:schemeClr val="bg2"/>
                </a:solidFill>
                <a:effectLst>
                  <a:outerShdw blurRad="38100" dist="38100" dir="2700000" algn="tl">
                    <a:srgbClr val="C0C0C0"/>
                  </a:outerShdw>
                </a:effectLst>
              </a:rPr>
              <a:t>A presente apresentação está dividida nos seguintes tópicos:</a:t>
            </a:r>
          </a:p>
          <a:p>
            <a:pPr marL="0" indent="0" algn="just" eaLnBrk="1" hangingPunct="1">
              <a:spcBef>
                <a:spcPts val="1200"/>
              </a:spcBef>
              <a:spcAft>
                <a:spcPts val="1200"/>
              </a:spcAft>
              <a:buNone/>
              <a:defRPr/>
            </a:pPr>
            <a:r>
              <a:rPr lang="pt-BR" sz="2800" dirty="0" smtClean="0">
                <a:solidFill>
                  <a:schemeClr val="bg2"/>
                </a:solidFill>
                <a:effectLst>
                  <a:outerShdw blurRad="38100" dist="38100" dir="2700000" algn="tl">
                    <a:srgbClr val="C0C0C0"/>
                  </a:outerShdw>
                </a:effectLst>
              </a:rPr>
              <a:t>1. Fundamento constitucional das licitações</a:t>
            </a:r>
          </a:p>
          <a:p>
            <a:pPr marL="0" indent="0" algn="just" eaLnBrk="1" hangingPunct="1">
              <a:spcBef>
                <a:spcPts val="1200"/>
              </a:spcBef>
              <a:spcAft>
                <a:spcPts val="1200"/>
              </a:spcAft>
              <a:buNone/>
              <a:defRPr/>
            </a:pPr>
            <a:r>
              <a:rPr lang="pt-BR" sz="2800" dirty="0" smtClean="0">
                <a:solidFill>
                  <a:schemeClr val="bg2"/>
                </a:solidFill>
                <a:effectLst>
                  <a:outerShdw blurRad="38100" dist="38100" dir="2700000" algn="tl">
                    <a:srgbClr val="C0C0C0"/>
                  </a:outerShdw>
                </a:effectLst>
              </a:rPr>
              <a:t>2. Lei 8.666/1993 – necessidade de modernização</a:t>
            </a:r>
          </a:p>
          <a:p>
            <a:pPr marL="0" indent="0" algn="just" eaLnBrk="1" hangingPunct="1">
              <a:spcBef>
                <a:spcPts val="1200"/>
              </a:spcBef>
              <a:spcAft>
                <a:spcPts val="1200"/>
              </a:spcAft>
              <a:buNone/>
              <a:defRPr/>
            </a:pPr>
            <a:r>
              <a:rPr lang="pt-BR" sz="2800" dirty="0" smtClean="0">
                <a:solidFill>
                  <a:schemeClr val="bg2"/>
                </a:solidFill>
                <a:effectLst>
                  <a:outerShdw blurRad="38100" dist="38100" dir="2700000" algn="tl">
                    <a:srgbClr val="C0C0C0"/>
                  </a:outerShdw>
                </a:effectLst>
              </a:rPr>
              <a:t>3. Lei do Pregão</a:t>
            </a:r>
          </a:p>
          <a:p>
            <a:pPr marL="0" indent="0" algn="just" eaLnBrk="1" hangingPunct="1">
              <a:spcBef>
                <a:spcPts val="1200"/>
              </a:spcBef>
              <a:spcAft>
                <a:spcPts val="1200"/>
              </a:spcAft>
              <a:buNone/>
              <a:defRPr/>
            </a:pPr>
            <a:r>
              <a:rPr lang="pt-BR" sz="2800" dirty="0" smtClean="0">
                <a:solidFill>
                  <a:schemeClr val="bg2"/>
                </a:solidFill>
                <a:effectLst>
                  <a:outerShdw blurRad="38100" dist="38100" dir="2700000" algn="tl">
                    <a:srgbClr val="C0C0C0"/>
                  </a:outerShdw>
                </a:effectLst>
              </a:rPr>
              <a:t>4. Regime Diferenciado de Contratação – RDC</a:t>
            </a:r>
          </a:p>
          <a:p>
            <a:pPr marL="0" indent="0" algn="just" eaLnBrk="1" hangingPunct="1">
              <a:spcBef>
                <a:spcPts val="1200"/>
              </a:spcBef>
              <a:spcAft>
                <a:spcPts val="1200"/>
              </a:spcAft>
              <a:buNone/>
              <a:defRPr/>
            </a:pPr>
            <a:r>
              <a:rPr lang="pt-BR" sz="2800" dirty="0" smtClean="0">
                <a:solidFill>
                  <a:schemeClr val="bg2"/>
                </a:solidFill>
                <a:effectLst>
                  <a:outerShdw blurRad="38100" dist="38100" dir="2700000" algn="tl">
                    <a:srgbClr val="C0C0C0"/>
                  </a:outerShdw>
                </a:effectLst>
              </a:rPr>
              <a:t>5. Conclusão</a:t>
            </a:r>
          </a:p>
          <a:p>
            <a:pPr marL="541338" indent="-541338" algn="just" eaLnBrk="1" hangingPunct="1">
              <a:lnSpc>
                <a:spcPts val="2800"/>
              </a:lnSpc>
              <a:spcBef>
                <a:spcPct val="15000"/>
              </a:spcBef>
              <a:buFont typeface="Wingdings" pitchFamily="2" charset="2"/>
              <a:buNone/>
              <a:defRPr/>
            </a:pPr>
            <a:endParaRPr lang="pt-BR" dirty="0" smtClean="0">
              <a:solidFill>
                <a:schemeClr val="bg2"/>
              </a:solidFill>
              <a:effectLst>
                <a:outerShdw blurRad="38100" dist="38100" dir="2700000" algn="tl">
                  <a:srgbClr val="C0C0C0"/>
                </a:outerShdw>
              </a:effectLst>
            </a:endParaRPr>
          </a:p>
        </p:txBody>
      </p:sp>
    </p:spTree>
    <p:extLst>
      <p:ext uri="{BB962C8B-B14F-4D97-AF65-F5344CB8AC3E}">
        <p14:creationId xmlns:p14="http://schemas.microsoft.com/office/powerpoint/2010/main" val="3355016134"/>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3746" name="Rectangle 2"/>
          <p:cNvSpPr>
            <a:spLocks noGrp="1" noChangeArrowheads="1"/>
          </p:cNvSpPr>
          <p:nvPr>
            <p:ph type="title"/>
          </p:nvPr>
        </p:nvSpPr>
        <p:spPr/>
        <p:txBody>
          <a:bodyPr/>
          <a:lstStyle/>
          <a:p>
            <a:pPr marL="0" indent="0" algn="just" eaLnBrk="1" hangingPunct="1">
              <a:spcBef>
                <a:spcPts val="1200"/>
              </a:spcBef>
              <a:spcAft>
                <a:spcPts val="1200"/>
              </a:spcAft>
              <a:buNone/>
              <a:defRPr/>
            </a:pPr>
            <a:r>
              <a:rPr lang="pt-BR" sz="2800" dirty="0">
                <a:effectLst>
                  <a:outerShdw blurRad="38100" dist="38100" dir="2700000" algn="tl">
                    <a:srgbClr val="C0C0C0"/>
                  </a:outerShdw>
                </a:effectLst>
                <a:latin typeface="+mn-lt"/>
              </a:rPr>
              <a:t>1. Fundamento constitucional das licitações</a:t>
            </a:r>
          </a:p>
        </p:txBody>
      </p:sp>
      <p:sp>
        <p:nvSpPr>
          <p:cNvPr id="7171" name="Rectangle 3"/>
          <p:cNvSpPr>
            <a:spLocks noGrp="1" noChangeArrowheads="1"/>
          </p:cNvSpPr>
          <p:nvPr>
            <p:ph type="body" idx="1"/>
          </p:nvPr>
        </p:nvSpPr>
        <p:spPr>
          <a:xfrm>
            <a:off x="358080" y="1102568"/>
            <a:ext cx="8534400" cy="5278760"/>
          </a:xfrm>
        </p:spPr>
        <p:txBody>
          <a:bodyPr/>
          <a:lstStyle/>
          <a:p>
            <a:pPr marL="0" indent="0" algn="just" eaLnBrk="1" hangingPunct="1">
              <a:lnSpc>
                <a:spcPts val="3800"/>
              </a:lnSpc>
              <a:spcBef>
                <a:spcPts val="1200"/>
              </a:spcBef>
              <a:buNone/>
              <a:defRPr/>
            </a:pPr>
            <a:r>
              <a:rPr lang="pt-BR" b="1" dirty="0" smtClean="0">
                <a:solidFill>
                  <a:schemeClr val="bg2"/>
                </a:solidFill>
                <a:effectLst>
                  <a:outerShdw blurRad="38100" dist="38100" dir="2700000" algn="tl">
                    <a:srgbClr val="C0C0C0"/>
                  </a:outerShdw>
                </a:effectLst>
              </a:rPr>
              <a:t>P</a:t>
            </a:r>
            <a:r>
              <a:rPr lang="pt-BR" dirty="0" smtClean="0">
                <a:solidFill>
                  <a:schemeClr val="bg2"/>
                </a:solidFill>
              </a:rPr>
              <a:t>rocedimento administrativo formal por meio do qual a Administração Pública convoca interessados para apresentar propostas de fornecimento de bens e serviços.</a:t>
            </a:r>
          </a:p>
          <a:p>
            <a:pPr marL="0" indent="0" algn="just" eaLnBrk="1" hangingPunct="1">
              <a:lnSpc>
                <a:spcPts val="3800"/>
              </a:lnSpc>
              <a:spcBef>
                <a:spcPts val="1200"/>
              </a:spcBef>
              <a:buNone/>
              <a:defRPr/>
            </a:pPr>
            <a:r>
              <a:rPr lang="pt-BR" dirty="0" smtClean="0">
                <a:solidFill>
                  <a:schemeClr val="bg2"/>
                </a:solidFill>
              </a:rPr>
              <a:t>Visa selecionar a </a:t>
            </a:r>
            <a:r>
              <a:rPr lang="pt-BR" b="1" dirty="0" smtClean="0">
                <a:solidFill>
                  <a:schemeClr val="bg2"/>
                </a:solidFill>
              </a:rPr>
              <a:t>proposta mais vantajosa para a Administração</a:t>
            </a:r>
            <a:r>
              <a:rPr lang="pt-BR" dirty="0" smtClean="0">
                <a:solidFill>
                  <a:schemeClr val="bg2"/>
                </a:solidFill>
              </a:rPr>
              <a:t> e garantir a observância do </a:t>
            </a:r>
            <a:r>
              <a:rPr lang="pt-BR" b="1" dirty="0" smtClean="0">
                <a:solidFill>
                  <a:schemeClr val="bg2"/>
                </a:solidFill>
              </a:rPr>
              <a:t>princípio constitucional da isonomia </a:t>
            </a:r>
            <a:r>
              <a:rPr lang="pt-BR" dirty="0" smtClean="0">
                <a:solidFill>
                  <a:schemeClr val="bg2"/>
                </a:solidFill>
              </a:rPr>
              <a:t>(entre os candidatos a fornecer  bens e serviços para o Poder Público).</a:t>
            </a:r>
            <a:endParaRPr lang="pt-BR" b="1" dirty="0" smtClean="0">
              <a:solidFill>
                <a:schemeClr val="bg2"/>
              </a:solidFill>
              <a:effectLst>
                <a:outerShdw blurRad="38100" dist="38100" dir="2700000" algn="tl">
                  <a:srgbClr val="C0C0C0"/>
                </a:outerShdw>
              </a:effectLst>
            </a:endParaRPr>
          </a:p>
          <a:p>
            <a:pPr marL="0" indent="0" algn="just">
              <a:lnSpc>
                <a:spcPts val="3800"/>
              </a:lnSpc>
              <a:spcBef>
                <a:spcPts val="1200"/>
              </a:spcBef>
              <a:buNone/>
            </a:pPr>
            <a:r>
              <a:rPr lang="pt-BR" dirty="0" smtClean="0">
                <a:solidFill>
                  <a:schemeClr val="bg2"/>
                </a:solidFill>
              </a:rPr>
              <a:t>Trata-se de instituto que dá </a:t>
            </a:r>
            <a:r>
              <a:rPr lang="pt-BR" b="1" dirty="0" smtClean="0">
                <a:solidFill>
                  <a:schemeClr val="bg2"/>
                </a:solidFill>
              </a:rPr>
              <a:t>concreção à cláusula   republicana, inerente aos regimes democráticos</a:t>
            </a:r>
            <a:r>
              <a:rPr lang="pt-BR" dirty="0" smtClean="0">
                <a:solidFill>
                  <a:schemeClr val="bg2"/>
                </a:solidFill>
              </a:rPr>
              <a:t>. </a:t>
            </a:r>
          </a:p>
          <a:p>
            <a:pPr marL="0" indent="0" algn="just">
              <a:lnSpc>
                <a:spcPts val="3400"/>
              </a:lnSpc>
              <a:spcBef>
                <a:spcPts val="800"/>
              </a:spcBef>
              <a:buFont typeface="Wingdings" pitchFamily="2" charset="2"/>
              <a:buNone/>
            </a:pPr>
            <a:endParaRPr lang="pt-BR" dirty="0" smtClean="0">
              <a:solidFill>
                <a:schemeClr val="bg2"/>
              </a:solidFill>
            </a:endParaRPr>
          </a:p>
        </p:txBody>
      </p:sp>
    </p:spTree>
    <p:extLst>
      <p:ext uri="{BB962C8B-B14F-4D97-AF65-F5344CB8AC3E}">
        <p14:creationId xmlns:p14="http://schemas.microsoft.com/office/powerpoint/2010/main" val="2355161982"/>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1155" name="Rectangle 3"/>
          <p:cNvSpPr>
            <a:spLocks noGrp="1" noChangeArrowheads="1"/>
          </p:cNvSpPr>
          <p:nvPr>
            <p:ph type="body" idx="1"/>
          </p:nvPr>
        </p:nvSpPr>
        <p:spPr>
          <a:xfrm>
            <a:off x="539552" y="1342256"/>
            <a:ext cx="8064896" cy="3814936"/>
          </a:xfrm>
        </p:spPr>
        <p:txBody>
          <a:bodyPr/>
          <a:lstStyle/>
          <a:p>
            <a:pPr marL="0" indent="0" algn="just" eaLnBrk="1" hangingPunct="1">
              <a:lnSpc>
                <a:spcPct val="130000"/>
              </a:lnSpc>
              <a:spcBef>
                <a:spcPts val="3000"/>
              </a:spcBef>
              <a:buNone/>
              <a:defRPr/>
            </a:pPr>
            <a:r>
              <a:rPr lang="pt-BR" sz="3200" dirty="0" smtClean="0">
                <a:solidFill>
                  <a:schemeClr val="bg2"/>
                </a:solidFill>
              </a:rPr>
              <a:t>Os artigos 37, inciso XXI, e 175 da Constituição Federal dispõem sobre a obrigatoriedade do procedimento licitatório para a </a:t>
            </a:r>
            <a:r>
              <a:rPr lang="pt-BR" sz="3200" b="1" dirty="0" smtClean="0">
                <a:solidFill>
                  <a:schemeClr val="bg2"/>
                </a:solidFill>
              </a:rPr>
              <a:t>aquisição de bens ou serviços pelo Estado</a:t>
            </a:r>
            <a:r>
              <a:rPr lang="pt-BR" sz="3200" dirty="0" smtClean="0">
                <a:solidFill>
                  <a:schemeClr val="bg2"/>
                </a:solidFill>
              </a:rPr>
              <a:t>: </a:t>
            </a:r>
            <a:r>
              <a:rPr lang="pt-BR" sz="3200" b="1" dirty="0" smtClean="0">
                <a:solidFill>
                  <a:schemeClr val="bg2"/>
                </a:solidFill>
              </a:rPr>
              <a:t>a licitação é a regra</a:t>
            </a:r>
            <a:r>
              <a:rPr lang="pt-BR" sz="3200" dirty="0" smtClean="0">
                <a:solidFill>
                  <a:schemeClr val="bg2"/>
                </a:solidFill>
              </a:rPr>
              <a:t>.</a:t>
            </a:r>
          </a:p>
        </p:txBody>
      </p:sp>
      <p:sp>
        <p:nvSpPr>
          <p:cNvPr id="7" name="Rectangle 2"/>
          <p:cNvSpPr>
            <a:spLocks noGrp="1" noChangeArrowheads="1"/>
          </p:cNvSpPr>
          <p:nvPr>
            <p:ph type="title"/>
          </p:nvPr>
        </p:nvSpPr>
        <p:spPr>
          <a:xfrm>
            <a:off x="1114425" y="0"/>
            <a:ext cx="7696200" cy="820738"/>
          </a:xfrm>
        </p:spPr>
        <p:txBody>
          <a:bodyPr/>
          <a:lstStyle/>
          <a:p>
            <a:pPr algn="ctr" eaLnBrk="1" hangingPunct="1"/>
            <a:r>
              <a:rPr lang="pt-BR" sz="2800" dirty="0">
                <a:effectLst>
                  <a:outerShdw blurRad="38100" dist="38100" dir="2700000" algn="tl">
                    <a:srgbClr val="C0C0C0"/>
                  </a:outerShdw>
                </a:effectLst>
                <a:latin typeface="+mn-lt"/>
              </a:rPr>
              <a:t>1. Fundamento constitucional das licitações</a:t>
            </a:r>
            <a:endParaRPr lang="pt-BR" sz="2800" dirty="0" smtClean="0">
              <a:latin typeface="+mn-lt"/>
            </a:endParaRPr>
          </a:p>
        </p:txBody>
      </p:sp>
    </p:spTree>
    <p:extLst>
      <p:ext uri="{BB962C8B-B14F-4D97-AF65-F5344CB8AC3E}">
        <p14:creationId xmlns:p14="http://schemas.microsoft.com/office/powerpoint/2010/main" val="1555546010"/>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3746" name="Rectangle 2"/>
          <p:cNvSpPr>
            <a:spLocks noGrp="1" noChangeArrowheads="1"/>
          </p:cNvSpPr>
          <p:nvPr>
            <p:ph type="title"/>
          </p:nvPr>
        </p:nvSpPr>
        <p:spPr/>
        <p:txBody>
          <a:bodyPr/>
          <a:lstStyle/>
          <a:p>
            <a:pPr algn="ctr" eaLnBrk="1" hangingPunct="1">
              <a:defRPr/>
            </a:pPr>
            <a:r>
              <a:rPr lang="pt-BR" sz="2800" dirty="0">
                <a:effectLst>
                  <a:outerShdw blurRad="38100" dist="38100" dir="2700000" algn="tl">
                    <a:srgbClr val="C0C0C0"/>
                  </a:outerShdw>
                </a:effectLst>
                <a:latin typeface="+mn-lt"/>
              </a:rPr>
              <a:t>1. Fundamento constitucional das licitações</a:t>
            </a:r>
            <a:endParaRPr lang="pt-BR" sz="2800" b="0" dirty="0" smtClean="0">
              <a:solidFill>
                <a:srgbClr val="4D4948"/>
              </a:solidFill>
              <a:effectLst>
                <a:outerShdw blurRad="38100" dist="38100" dir="2700000" algn="tl">
                  <a:srgbClr val="000000"/>
                </a:outerShdw>
              </a:effectLst>
              <a:latin typeface="+mn-lt"/>
            </a:endParaRPr>
          </a:p>
        </p:txBody>
      </p:sp>
      <p:sp>
        <p:nvSpPr>
          <p:cNvPr id="8195" name="Rectangle 3"/>
          <p:cNvSpPr>
            <a:spLocks noGrp="1" noChangeArrowheads="1"/>
          </p:cNvSpPr>
          <p:nvPr>
            <p:ph type="body" idx="1"/>
          </p:nvPr>
        </p:nvSpPr>
        <p:spPr>
          <a:xfrm>
            <a:off x="357188" y="933450"/>
            <a:ext cx="8643937" cy="5638800"/>
          </a:xfrm>
        </p:spPr>
        <p:txBody>
          <a:bodyPr/>
          <a:lstStyle/>
          <a:p>
            <a:pPr marL="0" lvl="1" indent="0" algn="just">
              <a:lnSpc>
                <a:spcPct val="130000"/>
              </a:lnSpc>
              <a:spcBef>
                <a:spcPts val="600"/>
              </a:spcBef>
              <a:buNone/>
            </a:pPr>
            <a:endParaRPr lang="pt-BR" sz="3200" dirty="0" smtClean="0">
              <a:solidFill>
                <a:schemeClr val="bg2"/>
              </a:solidFill>
            </a:endParaRPr>
          </a:p>
          <a:p>
            <a:pPr marL="0" lvl="1" indent="0" algn="just">
              <a:lnSpc>
                <a:spcPct val="130000"/>
              </a:lnSpc>
              <a:spcBef>
                <a:spcPts val="600"/>
              </a:spcBef>
              <a:buNone/>
            </a:pPr>
            <a:r>
              <a:rPr lang="pt-BR" sz="3200" dirty="0" smtClean="0">
                <a:solidFill>
                  <a:schemeClr val="bg2"/>
                </a:solidFill>
              </a:rPr>
              <a:t>É competência </a:t>
            </a:r>
            <a:r>
              <a:rPr lang="pt-BR" sz="3200" b="1" dirty="0" smtClean="0">
                <a:solidFill>
                  <a:schemeClr val="bg2"/>
                </a:solidFill>
              </a:rPr>
              <a:t>privativa da União legislar sobre normas gerais</a:t>
            </a:r>
            <a:r>
              <a:rPr lang="pt-BR" sz="3200" dirty="0" smtClean="0">
                <a:solidFill>
                  <a:schemeClr val="bg2"/>
                </a:solidFill>
              </a:rPr>
              <a:t> de licitação e contratação administrativa, em todas as modalidades, para as administrações públicas diretas, autárquicas e fundacionais de todos os entes da Federação (CF, art. 22, XXVII).</a:t>
            </a:r>
          </a:p>
          <a:p>
            <a:pPr marL="420688" lvl="1" indent="-420688" algn="just">
              <a:lnSpc>
                <a:spcPct val="130000"/>
              </a:lnSpc>
              <a:spcBef>
                <a:spcPts val="600"/>
              </a:spcBef>
              <a:buFont typeface="Wingdings" pitchFamily="2" charset="2"/>
              <a:buChar char="Ø"/>
            </a:pPr>
            <a:endParaRPr lang="pt-BR" dirty="0" smtClean="0">
              <a:solidFill>
                <a:schemeClr val="bg2"/>
              </a:solidFill>
            </a:endParaRPr>
          </a:p>
        </p:txBody>
      </p:sp>
    </p:spTree>
    <p:extLst>
      <p:ext uri="{BB962C8B-B14F-4D97-AF65-F5344CB8AC3E}">
        <p14:creationId xmlns:p14="http://schemas.microsoft.com/office/powerpoint/2010/main" val="1104378128"/>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52264" y="0"/>
            <a:ext cx="7696200" cy="820738"/>
          </a:xfrm>
        </p:spPr>
        <p:txBody>
          <a:bodyPr/>
          <a:lstStyle/>
          <a:p>
            <a:pPr algn="ctr" eaLnBrk="1" hangingPunct="1"/>
            <a:r>
              <a:rPr lang="pt-BR" sz="2800" dirty="0">
                <a:effectLst>
                  <a:outerShdw blurRad="38100" dist="38100" dir="2700000" algn="tl">
                    <a:srgbClr val="C0C0C0"/>
                  </a:outerShdw>
                </a:effectLst>
                <a:latin typeface="+mn-lt"/>
              </a:rPr>
              <a:t>1. Fundamento constitucional das licitações</a:t>
            </a:r>
            <a:endParaRPr lang="pt-BR" sz="2800" dirty="0" smtClean="0">
              <a:latin typeface="+mn-lt"/>
            </a:endParaRPr>
          </a:p>
        </p:txBody>
      </p:sp>
      <p:sp>
        <p:nvSpPr>
          <p:cNvPr id="6147" name="Rectangle 3"/>
          <p:cNvSpPr>
            <a:spLocks noGrp="1" noChangeArrowheads="1"/>
          </p:cNvSpPr>
          <p:nvPr>
            <p:ph type="body" idx="1"/>
          </p:nvPr>
        </p:nvSpPr>
        <p:spPr>
          <a:xfrm>
            <a:off x="251520" y="980728"/>
            <a:ext cx="8640960" cy="4896197"/>
          </a:xfrm>
        </p:spPr>
        <p:txBody>
          <a:bodyPr/>
          <a:lstStyle/>
          <a:p>
            <a:pPr marL="0" indent="0" algn="just" eaLnBrk="1" hangingPunct="1">
              <a:lnSpc>
                <a:spcPct val="160000"/>
              </a:lnSpc>
              <a:buNone/>
            </a:pPr>
            <a:endParaRPr lang="pt-BR" sz="2800" dirty="0" smtClean="0">
              <a:solidFill>
                <a:schemeClr val="bg2"/>
              </a:solidFill>
            </a:endParaRPr>
          </a:p>
          <a:p>
            <a:pPr marL="0" indent="0" algn="just" eaLnBrk="1" hangingPunct="1">
              <a:lnSpc>
                <a:spcPct val="160000"/>
              </a:lnSpc>
              <a:buNone/>
            </a:pPr>
            <a:r>
              <a:rPr lang="pt-BR" sz="3200" dirty="0" smtClean="0">
                <a:solidFill>
                  <a:schemeClr val="bg2"/>
                </a:solidFill>
              </a:rPr>
              <a:t>Em razão dessas disposições constitucionais, foi editada a Lei 8.666/1993, que instituiu normas para </a:t>
            </a:r>
            <a:r>
              <a:rPr lang="pt-BR" sz="3200" b="1" dirty="0" smtClean="0">
                <a:solidFill>
                  <a:schemeClr val="bg2"/>
                </a:solidFill>
              </a:rPr>
              <a:t>licitações e contratos</a:t>
            </a:r>
            <a:r>
              <a:rPr lang="pt-BR" sz="3200" dirty="0" smtClean="0">
                <a:solidFill>
                  <a:schemeClr val="bg2"/>
                </a:solidFill>
              </a:rPr>
              <a:t> da Administração Pública. </a:t>
            </a:r>
          </a:p>
          <a:p>
            <a:pPr marL="0" indent="0" algn="just" eaLnBrk="1" hangingPunct="1">
              <a:lnSpc>
                <a:spcPct val="160000"/>
              </a:lnSpc>
              <a:buNone/>
            </a:pPr>
            <a:endParaRPr lang="pt-BR" sz="2800" dirty="0" smtClean="0">
              <a:solidFill>
                <a:schemeClr val="bg2"/>
              </a:solidFill>
            </a:endParaRPr>
          </a:p>
          <a:p>
            <a:pPr marL="0" indent="0" algn="just" eaLnBrk="1" hangingPunct="1">
              <a:lnSpc>
                <a:spcPct val="160000"/>
              </a:lnSpc>
              <a:buNone/>
            </a:pPr>
            <a:endParaRPr lang="pt-BR" sz="2800" i="1" dirty="0" smtClean="0">
              <a:solidFill>
                <a:srgbClr val="4D4948"/>
              </a:solidFill>
            </a:endParaRPr>
          </a:p>
        </p:txBody>
      </p:sp>
    </p:spTree>
    <p:extLst>
      <p:ext uri="{BB962C8B-B14F-4D97-AF65-F5344CB8AC3E}">
        <p14:creationId xmlns:p14="http://schemas.microsoft.com/office/powerpoint/2010/main" val="473123153"/>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marL="0" indent="0" algn="ctr" eaLnBrk="1" hangingPunct="1">
              <a:spcBef>
                <a:spcPts val="1200"/>
              </a:spcBef>
              <a:spcAft>
                <a:spcPts val="1200"/>
              </a:spcAft>
              <a:buNone/>
              <a:defRPr/>
            </a:pPr>
            <a:r>
              <a:rPr lang="pt-BR" sz="2800" dirty="0">
                <a:effectLst>
                  <a:outerShdw blurRad="38100" dist="38100" dir="2700000" algn="tl">
                    <a:srgbClr val="C0C0C0"/>
                  </a:outerShdw>
                </a:effectLst>
                <a:latin typeface="+mn-lt"/>
              </a:rPr>
              <a:t>2. Lei 8.666/1993 – necessidade de modernização</a:t>
            </a:r>
          </a:p>
        </p:txBody>
      </p:sp>
      <p:sp>
        <p:nvSpPr>
          <p:cNvPr id="7171" name="Rectangle 3"/>
          <p:cNvSpPr>
            <a:spLocks noGrp="1" noChangeArrowheads="1"/>
          </p:cNvSpPr>
          <p:nvPr>
            <p:ph type="body" idx="1"/>
          </p:nvPr>
        </p:nvSpPr>
        <p:spPr>
          <a:xfrm>
            <a:off x="430213" y="764704"/>
            <a:ext cx="8534275" cy="5544021"/>
          </a:xfrm>
        </p:spPr>
        <p:txBody>
          <a:bodyPr/>
          <a:lstStyle/>
          <a:p>
            <a:pPr marL="0" indent="0" algn="just" eaLnBrk="1" hangingPunct="1">
              <a:lnSpc>
                <a:spcPct val="160000"/>
              </a:lnSpc>
              <a:buNone/>
            </a:pPr>
            <a:r>
              <a:rPr lang="pt-BR" dirty="0" smtClean="0">
                <a:solidFill>
                  <a:schemeClr val="bg2"/>
                </a:solidFill>
              </a:rPr>
              <a:t> A Constituição Federal também estabeleceu a necessidade de uma maior </a:t>
            </a:r>
            <a:r>
              <a:rPr lang="pt-BR" b="1" dirty="0" smtClean="0">
                <a:solidFill>
                  <a:schemeClr val="bg2"/>
                </a:solidFill>
              </a:rPr>
              <a:t>processualização</a:t>
            </a:r>
            <a:r>
              <a:rPr lang="pt-BR" dirty="0" smtClean="0">
                <a:solidFill>
                  <a:schemeClr val="bg2"/>
                </a:solidFill>
              </a:rPr>
              <a:t> da atuação da administração pública (art. 5º da CF):</a:t>
            </a:r>
          </a:p>
          <a:p>
            <a:pPr marL="0" indent="0" algn="just" eaLnBrk="1" hangingPunct="1">
              <a:lnSpc>
                <a:spcPct val="160000"/>
              </a:lnSpc>
              <a:buNone/>
            </a:pPr>
            <a:r>
              <a:rPr lang="pt-BR" dirty="0" smtClean="0">
                <a:solidFill>
                  <a:schemeClr val="bg2"/>
                </a:solidFill>
              </a:rPr>
              <a:t>XXXIV - são a todos assegurados, ... o </a:t>
            </a:r>
            <a:r>
              <a:rPr lang="pt-BR" b="1" dirty="0" smtClean="0">
                <a:solidFill>
                  <a:schemeClr val="bg2"/>
                </a:solidFill>
              </a:rPr>
              <a:t>direito de petição </a:t>
            </a:r>
            <a:r>
              <a:rPr lang="pt-BR" dirty="0" smtClean="0">
                <a:solidFill>
                  <a:schemeClr val="bg2"/>
                </a:solidFill>
              </a:rPr>
              <a:t>aos Poderes Públicos em defesa de direitos ou contra ilegalidade ou abuso de poder;</a:t>
            </a:r>
          </a:p>
          <a:p>
            <a:pPr marL="0" indent="0" algn="just" eaLnBrk="1" hangingPunct="1">
              <a:lnSpc>
                <a:spcPct val="160000"/>
              </a:lnSpc>
              <a:buNone/>
            </a:pPr>
            <a:r>
              <a:rPr lang="pt-BR" dirty="0" smtClean="0">
                <a:solidFill>
                  <a:schemeClr val="bg2"/>
                </a:solidFill>
              </a:rPr>
              <a:t>LV - aos litigantes, em processo judicial ou </a:t>
            </a:r>
            <a:r>
              <a:rPr lang="pt-BR" b="1" dirty="0" smtClean="0">
                <a:solidFill>
                  <a:schemeClr val="bg2"/>
                </a:solidFill>
              </a:rPr>
              <a:t>administrativo</a:t>
            </a:r>
            <a:r>
              <a:rPr lang="pt-BR" dirty="0" smtClean="0">
                <a:solidFill>
                  <a:schemeClr val="bg2"/>
                </a:solidFill>
              </a:rPr>
              <a:t>, e aos acusados em geral são assegurados o </a:t>
            </a:r>
            <a:r>
              <a:rPr lang="pt-BR" b="1" dirty="0" smtClean="0">
                <a:solidFill>
                  <a:schemeClr val="bg2"/>
                </a:solidFill>
              </a:rPr>
              <a:t>contraditório e ampla defesa, com os meios e recursos a ela inerentes</a:t>
            </a:r>
            <a:r>
              <a:rPr lang="pt-BR" dirty="0" smtClean="0">
                <a:solidFill>
                  <a:schemeClr val="bg2"/>
                </a:solidFill>
              </a:rPr>
              <a:t>;</a:t>
            </a:r>
          </a:p>
          <a:p>
            <a:pPr marL="0" indent="0" algn="just" eaLnBrk="1" hangingPunct="1">
              <a:lnSpc>
                <a:spcPct val="160000"/>
              </a:lnSpc>
              <a:buNone/>
            </a:pPr>
            <a:endParaRPr lang="pt-BR" dirty="0" smtClean="0">
              <a:solidFill>
                <a:schemeClr val="bg2"/>
              </a:solidFill>
            </a:endParaRPr>
          </a:p>
          <a:p>
            <a:pPr marL="0" indent="0" algn="just" eaLnBrk="1" hangingPunct="1">
              <a:lnSpc>
                <a:spcPct val="160000"/>
              </a:lnSpc>
              <a:buNone/>
            </a:pPr>
            <a:endParaRPr lang="pt-BR" dirty="0" smtClean="0">
              <a:solidFill>
                <a:schemeClr val="bg2"/>
              </a:solidFill>
            </a:endParaRPr>
          </a:p>
        </p:txBody>
      </p:sp>
    </p:spTree>
    <p:extLst>
      <p:ext uri="{BB962C8B-B14F-4D97-AF65-F5344CB8AC3E}">
        <p14:creationId xmlns:p14="http://schemas.microsoft.com/office/powerpoint/2010/main" val="4238403650"/>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8195" name="Rectangle 3"/>
          <p:cNvSpPr>
            <a:spLocks noGrp="1" noChangeArrowheads="1"/>
          </p:cNvSpPr>
          <p:nvPr>
            <p:ph type="body" idx="1"/>
          </p:nvPr>
        </p:nvSpPr>
        <p:spPr>
          <a:xfrm>
            <a:off x="539750" y="908720"/>
            <a:ext cx="8280722" cy="5544616"/>
          </a:xfrm>
        </p:spPr>
        <p:txBody>
          <a:bodyPr/>
          <a:lstStyle/>
          <a:p>
            <a:pPr marL="0" indent="0" algn="just" eaLnBrk="1" hangingPunct="1">
              <a:lnSpc>
                <a:spcPct val="160000"/>
              </a:lnSpc>
              <a:buNone/>
            </a:pPr>
            <a:r>
              <a:rPr lang="pt-BR" sz="2800" dirty="0" smtClean="0">
                <a:solidFill>
                  <a:schemeClr val="bg2"/>
                </a:solidFill>
              </a:rPr>
              <a:t>A norma de licitações acompanhou essa tendência de </a:t>
            </a:r>
            <a:r>
              <a:rPr lang="pt-BR" sz="2800" b="1" dirty="0" smtClean="0">
                <a:solidFill>
                  <a:schemeClr val="bg2"/>
                </a:solidFill>
              </a:rPr>
              <a:t>processualização, </a:t>
            </a:r>
            <a:r>
              <a:rPr lang="pt-BR" sz="2800" dirty="0" smtClean="0">
                <a:solidFill>
                  <a:schemeClr val="bg2"/>
                </a:solidFill>
              </a:rPr>
              <a:t>de forma a condicionar </a:t>
            </a:r>
            <a:r>
              <a:rPr lang="pt-BR" sz="2800" b="1" dirty="0" smtClean="0">
                <a:solidFill>
                  <a:schemeClr val="bg2"/>
                </a:solidFill>
              </a:rPr>
              <a:t>atos unilaterais da administração </a:t>
            </a:r>
            <a:r>
              <a:rPr lang="pt-BR" sz="2800" dirty="0" smtClean="0">
                <a:solidFill>
                  <a:schemeClr val="bg2"/>
                </a:solidFill>
              </a:rPr>
              <a:t>ao exercício do </a:t>
            </a:r>
            <a:r>
              <a:rPr lang="pt-BR" sz="2800" b="1" dirty="0" smtClean="0">
                <a:solidFill>
                  <a:schemeClr val="bg2"/>
                </a:solidFill>
              </a:rPr>
              <a:t>prévio contraditório e da ampla defesa</a:t>
            </a:r>
            <a:r>
              <a:rPr lang="pt-BR" sz="2800" dirty="0" smtClean="0">
                <a:solidFill>
                  <a:schemeClr val="bg2"/>
                </a:solidFill>
              </a:rPr>
              <a:t> por parte dos particulares afetados pela decisão da administração.</a:t>
            </a:r>
          </a:p>
          <a:p>
            <a:pPr marL="0" indent="0" algn="just" eaLnBrk="1" hangingPunct="1">
              <a:lnSpc>
                <a:spcPct val="160000"/>
              </a:lnSpc>
              <a:buNone/>
            </a:pPr>
            <a:endParaRPr lang="pt-BR" sz="2800" dirty="0" smtClean="0">
              <a:solidFill>
                <a:schemeClr val="bg2"/>
              </a:solidFill>
            </a:endParaRPr>
          </a:p>
          <a:p>
            <a:pPr marL="0" indent="0" algn="just" eaLnBrk="1" hangingPunct="1">
              <a:lnSpc>
                <a:spcPct val="160000"/>
              </a:lnSpc>
              <a:buNone/>
            </a:pPr>
            <a:endParaRPr lang="pt-BR" sz="2800" dirty="0" smtClean="0">
              <a:solidFill>
                <a:schemeClr val="bg2"/>
              </a:solidFill>
            </a:endParaRPr>
          </a:p>
          <a:p>
            <a:pPr marL="0" indent="0" algn="just" eaLnBrk="1" hangingPunct="1">
              <a:lnSpc>
                <a:spcPct val="160000"/>
              </a:lnSpc>
              <a:buNone/>
            </a:pPr>
            <a:endParaRPr lang="pt-BR" sz="2800" dirty="0" smtClean="0">
              <a:solidFill>
                <a:schemeClr val="bg2"/>
              </a:solidFill>
            </a:endParaRPr>
          </a:p>
        </p:txBody>
      </p:sp>
    </p:spTree>
    <p:extLst>
      <p:ext uri="{BB962C8B-B14F-4D97-AF65-F5344CB8AC3E}">
        <p14:creationId xmlns:p14="http://schemas.microsoft.com/office/powerpoint/2010/main" val="2479175503"/>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8195" name="Rectangle 3"/>
          <p:cNvSpPr>
            <a:spLocks noGrp="1" noChangeArrowheads="1"/>
          </p:cNvSpPr>
          <p:nvPr>
            <p:ph type="body" idx="1"/>
          </p:nvPr>
        </p:nvSpPr>
        <p:spPr>
          <a:xfrm>
            <a:off x="539750" y="908720"/>
            <a:ext cx="8280722" cy="5544616"/>
          </a:xfrm>
        </p:spPr>
        <p:txBody>
          <a:bodyPr/>
          <a:lstStyle/>
          <a:p>
            <a:pPr marL="0" indent="0" algn="just" eaLnBrk="1" hangingPunct="1">
              <a:lnSpc>
                <a:spcPct val="150000"/>
              </a:lnSpc>
              <a:spcBef>
                <a:spcPts val="600"/>
              </a:spcBef>
              <a:buNone/>
            </a:pPr>
            <a:r>
              <a:rPr lang="pt-BR" sz="2800" dirty="0" smtClean="0">
                <a:solidFill>
                  <a:schemeClr val="bg2"/>
                </a:solidFill>
              </a:rPr>
              <a:t>No caso de </a:t>
            </a:r>
            <a:r>
              <a:rPr lang="pt-BR" sz="2800" b="1" dirty="0" smtClean="0">
                <a:solidFill>
                  <a:schemeClr val="bg2"/>
                </a:solidFill>
              </a:rPr>
              <a:t>desfazimento do processo licitatório</a:t>
            </a:r>
            <a:r>
              <a:rPr lang="pt-BR" sz="2800" dirty="0" smtClean="0">
                <a:solidFill>
                  <a:schemeClr val="bg2"/>
                </a:solidFill>
              </a:rPr>
              <a:t>, fica assegurado o contraditório e a ampla defesa. (art. 49, § 3º da Lei 8.666/1993)</a:t>
            </a:r>
          </a:p>
          <a:p>
            <a:pPr marL="0" indent="0" algn="just" eaLnBrk="1" hangingPunct="1">
              <a:lnSpc>
                <a:spcPct val="160000"/>
              </a:lnSpc>
              <a:spcBef>
                <a:spcPts val="600"/>
              </a:spcBef>
              <a:buNone/>
            </a:pPr>
            <a:r>
              <a:rPr lang="pt-BR" i="1" dirty="0" smtClean="0">
                <a:solidFill>
                  <a:schemeClr val="bg2"/>
                </a:solidFill>
              </a:rPr>
              <a:t>“a jurisprudência desta Corte de Contas é segura no sentido de que, na hipótese de desfazimento do processo licitatório, por revogação ou anulação, assegura-se ao licitante vista dos autos e direito ao contraditório e à ampla defesa”. </a:t>
            </a:r>
            <a:r>
              <a:rPr lang="pt-BR" dirty="0" smtClean="0">
                <a:solidFill>
                  <a:schemeClr val="bg2"/>
                </a:solidFill>
              </a:rPr>
              <a:t>(voto condutor do Acórdão 2.211/2010-Plenário )</a:t>
            </a:r>
          </a:p>
        </p:txBody>
      </p:sp>
    </p:spTree>
    <p:extLst>
      <p:ext uri="{BB962C8B-B14F-4D97-AF65-F5344CB8AC3E}">
        <p14:creationId xmlns:p14="http://schemas.microsoft.com/office/powerpoint/2010/main" val="83330748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395536" y="1124744"/>
            <a:ext cx="8424936" cy="5112568"/>
          </a:xfrm>
        </p:spPr>
        <p:txBody>
          <a:bodyPr/>
          <a:lstStyle/>
          <a:p>
            <a:pPr marL="0" indent="0" algn="just" eaLnBrk="1" hangingPunct="1">
              <a:lnSpc>
                <a:spcPct val="130000"/>
              </a:lnSpc>
              <a:spcBef>
                <a:spcPts val="600"/>
              </a:spcBef>
              <a:buNone/>
            </a:pPr>
            <a:r>
              <a:rPr lang="pt-BR" sz="2700" dirty="0" smtClean="0">
                <a:solidFill>
                  <a:schemeClr val="bg2"/>
                </a:solidFill>
              </a:rPr>
              <a:t>Um dos traços mais marcantes dos Estados modernos e, particularmente, do Estado brasileiro é a </a:t>
            </a:r>
            <a:r>
              <a:rPr lang="pt-BR" sz="2700" u="sng" dirty="0" smtClean="0">
                <a:solidFill>
                  <a:schemeClr val="bg2"/>
                </a:solidFill>
              </a:rPr>
              <a:t>sobrecarga natural dos espaços políticos</a:t>
            </a:r>
            <a:r>
              <a:rPr lang="pt-BR" sz="2700" dirty="0" smtClean="0">
                <a:solidFill>
                  <a:schemeClr val="bg2"/>
                </a:solidFill>
              </a:rPr>
              <a:t>.</a:t>
            </a:r>
          </a:p>
          <a:p>
            <a:pPr marL="0" indent="0" algn="just" eaLnBrk="1" hangingPunct="1">
              <a:lnSpc>
                <a:spcPct val="130000"/>
              </a:lnSpc>
              <a:spcBef>
                <a:spcPts val="600"/>
              </a:spcBef>
              <a:buNone/>
            </a:pPr>
            <a:endParaRPr lang="pt-BR" sz="10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A ideia de parlamento e de </a:t>
            </a:r>
            <a:r>
              <a:rPr lang="pt-BR" sz="2700" u="sng" dirty="0" smtClean="0">
                <a:solidFill>
                  <a:schemeClr val="bg2"/>
                </a:solidFill>
              </a:rPr>
              <a:t>democracia representativa</a:t>
            </a:r>
            <a:r>
              <a:rPr lang="pt-BR" sz="2700" dirty="0" smtClean="0">
                <a:solidFill>
                  <a:schemeClr val="bg2"/>
                </a:solidFill>
              </a:rPr>
              <a:t> vem sendo submetida a uma tensão natural decorrente da complexidade do mundo moderno.</a:t>
            </a:r>
          </a:p>
        </p:txBody>
      </p:sp>
    </p:spTree>
    <p:extLst>
      <p:ext uri="{BB962C8B-B14F-4D97-AF65-F5344CB8AC3E}">
        <p14:creationId xmlns:p14="http://schemas.microsoft.com/office/powerpoint/2010/main" val="906296449"/>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8195" name="Rectangle 3"/>
          <p:cNvSpPr>
            <a:spLocks noGrp="1" noChangeArrowheads="1"/>
          </p:cNvSpPr>
          <p:nvPr>
            <p:ph type="body" idx="1"/>
          </p:nvPr>
        </p:nvSpPr>
        <p:spPr>
          <a:xfrm>
            <a:off x="539750" y="908720"/>
            <a:ext cx="8280722" cy="5544616"/>
          </a:xfrm>
        </p:spPr>
        <p:txBody>
          <a:bodyPr/>
          <a:lstStyle/>
          <a:p>
            <a:pPr marL="0" indent="0" algn="just" eaLnBrk="1" hangingPunct="1">
              <a:lnSpc>
                <a:spcPct val="150000"/>
              </a:lnSpc>
              <a:buNone/>
            </a:pPr>
            <a:r>
              <a:rPr lang="pt-BR" sz="2800" dirty="0" smtClean="0">
                <a:solidFill>
                  <a:schemeClr val="bg2"/>
                </a:solidFill>
              </a:rPr>
              <a:t>Os casos de </a:t>
            </a:r>
            <a:r>
              <a:rPr lang="pt-BR" sz="2800" b="1" dirty="0" smtClean="0">
                <a:solidFill>
                  <a:schemeClr val="bg2"/>
                </a:solidFill>
              </a:rPr>
              <a:t>rescisão contratual </a:t>
            </a:r>
            <a:r>
              <a:rPr lang="pt-BR" sz="2800" dirty="0" smtClean="0">
                <a:solidFill>
                  <a:schemeClr val="bg2"/>
                </a:solidFill>
              </a:rPr>
              <a:t>serão formalmente motivados nos autos do processo, </a:t>
            </a:r>
            <a:r>
              <a:rPr lang="pt-BR" sz="2800" b="1" dirty="0" smtClean="0">
                <a:solidFill>
                  <a:schemeClr val="bg2"/>
                </a:solidFill>
              </a:rPr>
              <a:t>assegurado o contraditório e a ampla defesa</a:t>
            </a:r>
            <a:r>
              <a:rPr lang="pt-BR" sz="2800" dirty="0" smtClean="0">
                <a:solidFill>
                  <a:schemeClr val="bg2"/>
                </a:solidFill>
              </a:rPr>
              <a:t>. (parágrafo único do art. 78 da Lei 8.666/1993)</a:t>
            </a:r>
          </a:p>
          <a:p>
            <a:pPr marL="0" indent="0" algn="just" eaLnBrk="1" hangingPunct="1">
              <a:spcBef>
                <a:spcPts val="0"/>
              </a:spcBef>
              <a:buNone/>
            </a:pPr>
            <a:endParaRPr lang="pt-BR" sz="2800" i="1" dirty="0" smtClean="0">
              <a:solidFill>
                <a:schemeClr val="bg2"/>
              </a:solidFill>
            </a:endParaRPr>
          </a:p>
          <a:p>
            <a:pPr marL="0" indent="0" algn="just" eaLnBrk="1" hangingPunct="1">
              <a:lnSpc>
                <a:spcPct val="150000"/>
              </a:lnSpc>
              <a:buNone/>
            </a:pPr>
            <a:r>
              <a:rPr lang="pt-BR" sz="2800" dirty="0" smtClean="0">
                <a:solidFill>
                  <a:schemeClr val="bg2"/>
                </a:solidFill>
              </a:rPr>
              <a:t>A </a:t>
            </a:r>
            <a:r>
              <a:rPr lang="pt-BR" sz="2800" b="1" dirty="0" smtClean="0">
                <a:solidFill>
                  <a:schemeClr val="bg2"/>
                </a:solidFill>
              </a:rPr>
              <a:t>rescisão administrativa ou amigável </a:t>
            </a:r>
            <a:r>
              <a:rPr lang="pt-BR" sz="2800" dirty="0" smtClean="0">
                <a:solidFill>
                  <a:schemeClr val="bg2"/>
                </a:solidFill>
              </a:rPr>
              <a:t>deverá ser precedida de autorização escrita e </a:t>
            </a:r>
            <a:r>
              <a:rPr lang="pt-BR" sz="2800" b="1" dirty="0" smtClean="0">
                <a:solidFill>
                  <a:schemeClr val="bg2"/>
                </a:solidFill>
              </a:rPr>
              <a:t>fundamentada de autoridade competente</a:t>
            </a:r>
            <a:r>
              <a:rPr lang="pt-BR" sz="2800" dirty="0" smtClean="0">
                <a:solidFill>
                  <a:schemeClr val="bg2"/>
                </a:solidFill>
              </a:rPr>
              <a:t>. (§ 1º do art. 79 da Lei 8.666/1993)</a:t>
            </a:r>
          </a:p>
        </p:txBody>
      </p:sp>
    </p:spTree>
    <p:extLst>
      <p:ext uri="{BB962C8B-B14F-4D97-AF65-F5344CB8AC3E}">
        <p14:creationId xmlns:p14="http://schemas.microsoft.com/office/powerpoint/2010/main" val="820476849"/>
      </p:ext>
    </p:extLst>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8195" name="Rectangle 3"/>
          <p:cNvSpPr>
            <a:spLocks noGrp="1" noChangeArrowheads="1"/>
          </p:cNvSpPr>
          <p:nvPr>
            <p:ph type="body" idx="1"/>
          </p:nvPr>
        </p:nvSpPr>
        <p:spPr>
          <a:xfrm>
            <a:off x="539750" y="908720"/>
            <a:ext cx="8352730" cy="5544616"/>
          </a:xfrm>
        </p:spPr>
        <p:txBody>
          <a:bodyPr/>
          <a:lstStyle/>
          <a:p>
            <a:pPr marL="0" indent="0" algn="just" eaLnBrk="1" hangingPunct="1">
              <a:spcBef>
                <a:spcPts val="0"/>
              </a:spcBef>
              <a:buNone/>
            </a:pPr>
            <a:endParaRPr lang="pt-BR" sz="2800" i="1" dirty="0" smtClean="0">
              <a:solidFill>
                <a:schemeClr val="bg2"/>
              </a:solidFill>
            </a:endParaRPr>
          </a:p>
          <a:p>
            <a:pPr marL="0" indent="0" algn="just" eaLnBrk="1" hangingPunct="1">
              <a:lnSpc>
                <a:spcPct val="150000"/>
              </a:lnSpc>
              <a:spcBef>
                <a:spcPts val="0"/>
              </a:spcBef>
              <a:buNone/>
            </a:pPr>
            <a:r>
              <a:rPr lang="pt-BR" sz="2800" i="1" dirty="0" smtClean="0">
                <a:solidFill>
                  <a:schemeClr val="bg2"/>
                </a:solidFill>
              </a:rPr>
              <a:t>“a </a:t>
            </a:r>
            <a:r>
              <a:rPr lang="pt-BR" sz="2800" b="1" i="1" dirty="0" smtClean="0">
                <a:solidFill>
                  <a:schemeClr val="bg2"/>
                </a:solidFill>
              </a:rPr>
              <a:t>necessidade de motivação e garantia do contraditório e da ampla defesa</a:t>
            </a:r>
            <a:r>
              <a:rPr lang="pt-BR" sz="2800" i="1" dirty="0" smtClean="0">
                <a:solidFill>
                  <a:schemeClr val="bg2"/>
                </a:solidFill>
              </a:rPr>
              <a:t>, para regular utilização do instrumento da </a:t>
            </a:r>
            <a:r>
              <a:rPr lang="pt-BR" sz="2800" b="1" i="1" dirty="0" smtClean="0">
                <a:solidFill>
                  <a:schemeClr val="bg2"/>
                </a:solidFill>
              </a:rPr>
              <a:t>rescisão administrativa </a:t>
            </a:r>
            <a:r>
              <a:rPr lang="pt-BR" sz="2800" i="1" dirty="0" smtClean="0">
                <a:solidFill>
                  <a:schemeClr val="bg2"/>
                </a:solidFill>
              </a:rPr>
              <a:t>reflete, antes de tudo, o exercício do cumprimento de mandamentos constitucional e legal.” </a:t>
            </a:r>
            <a:r>
              <a:rPr lang="pt-BR" sz="2800" dirty="0" smtClean="0">
                <a:solidFill>
                  <a:schemeClr val="bg2"/>
                </a:solidFill>
              </a:rPr>
              <a:t>(voto condutor do Acórdão 1343/2009-Plenário )</a:t>
            </a:r>
          </a:p>
        </p:txBody>
      </p:sp>
    </p:spTree>
    <p:extLst>
      <p:ext uri="{BB962C8B-B14F-4D97-AF65-F5344CB8AC3E}">
        <p14:creationId xmlns:p14="http://schemas.microsoft.com/office/powerpoint/2010/main" val="1185538997"/>
      </p:ext>
    </p:extLst>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8195" name="Rectangle 3"/>
          <p:cNvSpPr>
            <a:spLocks noGrp="1" noChangeArrowheads="1"/>
          </p:cNvSpPr>
          <p:nvPr>
            <p:ph type="body" idx="1"/>
          </p:nvPr>
        </p:nvSpPr>
        <p:spPr>
          <a:xfrm>
            <a:off x="539750" y="908720"/>
            <a:ext cx="8280722" cy="5544616"/>
          </a:xfrm>
        </p:spPr>
        <p:txBody>
          <a:bodyPr/>
          <a:lstStyle/>
          <a:p>
            <a:pPr marL="0" indent="0" algn="just" eaLnBrk="1" hangingPunct="1">
              <a:lnSpc>
                <a:spcPct val="160000"/>
              </a:lnSpc>
              <a:buNone/>
            </a:pPr>
            <a:r>
              <a:rPr lang="pt-BR" sz="2800" dirty="0" smtClean="0">
                <a:solidFill>
                  <a:schemeClr val="bg2"/>
                </a:solidFill>
              </a:rPr>
              <a:t>Estabelecidas, como instrumentos do exercício do contraditório e ampla defesa, diversas hipóteses de impugnações/manifestações por parte dos licitantes:</a:t>
            </a:r>
          </a:p>
          <a:p>
            <a:pPr marL="0" indent="0" algn="just" eaLnBrk="1" hangingPunct="1">
              <a:lnSpc>
                <a:spcPct val="160000"/>
              </a:lnSpc>
              <a:buFont typeface="Wingdings" pitchFamily="2" charset="2"/>
              <a:buChar char="Ø"/>
            </a:pPr>
            <a:r>
              <a:rPr lang="pt-BR" sz="2800" b="1" dirty="0" smtClean="0">
                <a:solidFill>
                  <a:schemeClr val="bg2"/>
                </a:solidFill>
              </a:rPr>
              <a:t> Impugnação do edital </a:t>
            </a:r>
            <a:r>
              <a:rPr lang="pt-BR" sz="2800" dirty="0" smtClean="0">
                <a:solidFill>
                  <a:schemeClr val="bg2"/>
                </a:solidFill>
              </a:rPr>
              <a:t>por irregularidade na aplicação da lei.</a:t>
            </a:r>
          </a:p>
          <a:p>
            <a:pPr marL="0" indent="0" algn="just" eaLnBrk="1" hangingPunct="1">
              <a:lnSpc>
                <a:spcPct val="160000"/>
              </a:lnSpc>
              <a:buNone/>
            </a:pPr>
            <a:endParaRPr lang="pt-BR" sz="2800" dirty="0" smtClean="0">
              <a:solidFill>
                <a:schemeClr val="bg2"/>
              </a:solidFill>
            </a:endParaRPr>
          </a:p>
          <a:p>
            <a:pPr marL="0" indent="0" algn="just" eaLnBrk="1" hangingPunct="1">
              <a:lnSpc>
                <a:spcPct val="160000"/>
              </a:lnSpc>
              <a:buNone/>
            </a:pPr>
            <a:endParaRPr lang="pt-BR" sz="2800" dirty="0" smtClean="0">
              <a:solidFill>
                <a:schemeClr val="bg2"/>
              </a:solidFill>
            </a:endParaRPr>
          </a:p>
        </p:txBody>
      </p:sp>
    </p:spTree>
    <p:extLst>
      <p:ext uri="{BB962C8B-B14F-4D97-AF65-F5344CB8AC3E}">
        <p14:creationId xmlns:p14="http://schemas.microsoft.com/office/powerpoint/2010/main" val="4066319674"/>
      </p:ext>
    </p:extLst>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90600" y="0"/>
            <a:ext cx="7820025" cy="820738"/>
          </a:xfrm>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0243" name="Rectangle 3"/>
          <p:cNvSpPr>
            <a:spLocks noGrp="1" noChangeArrowheads="1"/>
          </p:cNvSpPr>
          <p:nvPr>
            <p:ph type="body" idx="1"/>
          </p:nvPr>
        </p:nvSpPr>
        <p:spPr>
          <a:xfrm>
            <a:off x="323850" y="908050"/>
            <a:ext cx="8569325" cy="5545138"/>
          </a:xfrm>
        </p:spPr>
        <p:txBody>
          <a:bodyPr/>
          <a:lstStyle/>
          <a:p>
            <a:pPr marL="0" indent="0" algn="just" eaLnBrk="1" hangingPunct="1">
              <a:spcBef>
                <a:spcPts val="1200"/>
              </a:spcBef>
              <a:spcAft>
                <a:spcPts val="1200"/>
              </a:spcAft>
              <a:buFont typeface="Wingdings" pitchFamily="2" charset="2"/>
              <a:buChar char="Ø"/>
            </a:pPr>
            <a:r>
              <a:rPr lang="pt-BR" sz="2800" b="1" dirty="0" smtClean="0">
                <a:solidFill>
                  <a:schemeClr val="bg2"/>
                </a:solidFill>
              </a:rPr>
              <a:t> Recursos</a:t>
            </a:r>
            <a:r>
              <a:rPr lang="pt-BR" sz="2800" dirty="0" smtClean="0">
                <a:solidFill>
                  <a:schemeClr val="bg2"/>
                </a:solidFill>
              </a:rPr>
              <a:t> em face de (art. 109, inciso I):</a:t>
            </a:r>
          </a:p>
          <a:p>
            <a:pPr marL="514350" indent="-514350" algn="just" eaLnBrk="1" hangingPunct="1">
              <a:spcBef>
                <a:spcPts val="1200"/>
              </a:spcBef>
              <a:spcAft>
                <a:spcPts val="1200"/>
              </a:spcAft>
              <a:buFont typeface="Wingdings" pitchFamily="2" charset="2"/>
              <a:buAutoNum type="alphaLcParenR"/>
            </a:pPr>
            <a:r>
              <a:rPr lang="pt-BR" sz="2800" dirty="0" smtClean="0">
                <a:solidFill>
                  <a:schemeClr val="bg2"/>
                </a:solidFill>
              </a:rPr>
              <a:t>habilitação ou inabilitação de licitante;</a:t>
            </a:r>
          </a:p>
          <a:p>
            <a:pPr marL="514350" indent="-514350" algn="just" eaLnBrk="1" hangingPunct="1">
              <a:spcBef>
                <a:spcPts val="1200"/>
              </a:spcBef>
              <a:spcAft>
                <a:spcPts val="1200"/>
              </a:spcAft>
              <a:buFont typeface="Wingdings" pitchFamily="2" charset="2"/>
              <a:buAutoNum type="alphaLcParenR"/>
            </a:pPr>
            <a:r>
              <a:rPr lang="pt-BR" sz="2800" dirty="0" smtClean="0">
                <a:solidFill>
                  <a:schemeClr val="bg2"/>
                </a:solidFill>
              </a:rPr>
              <a:t>julgamento das propostas;</a:t>
            </a:r>
          </a:p>
          <a:p>
            <a:pPr marL="514350" indent="-514350" algn="just" eaLnBrk="1" hangingPunct="1">
              <a:spcBef>
                <a:spcPts val="1200"/>
              </a:spcBef>
              <a:spcAft>
                <a:spcPts val="1200"/>
              </a:spcAft>
              <a:buFont typeface="Wingdings" pitchFamily="2" charset="2"/>
              <a:buAutoNum type="alphaLcParenR"/>
            </a:pPr>
            <a:r>
              <a:rPr lang="pt-BR" sz="2800" dirty="0" smtClean="0">
                <a:solidFill>
                  <a:schemeClr val="bg2"/>
                </a:solidFill>
              </a:rPr>
              <a:t>anulação ou revogação da licitação;</a:t>
            </a:r>
          </a:p>
          <a:p>
            <a:pPr marL="514350" indent="-514350" algn="just" eaLnBrk="1" hangingPunct="1">
              <a:spcBef>
                <a:spcPts val="1200"/>
              </a:spcBef>
              <a:spcAft>
                <a:spcPts val="1200"/>
              </a:spcAft>
              <a:buFont typeface="Wingdings" pitchFamily="2" charset="2"/>
              <a:buAutoNum type="alphaLcParenR"/>
            </a:pPr>
            <a:r>
              <a:rPr lang="pt-BR" sz="2800" dirty="0" smtClean="0">
                <a:solidFill>
                  <a:schemeClr val="bg2"/>
                </a:solidFill>
              </a:rPr>
              <a:t>indeferimento de inscrição em registro cadastral;</a:t>
            </a:r>
          </a:p>
          <a:p>
            <a:pPr marL="514350" indent="-514350" algn="just" eaLnBrk="1" hangingPunct="1">
              <a:spcBef>
                <a:spcPts val="1200"/>
              </a:spcBef>
              <a:spcAft>
                <a:spcPts val="1200"/>
              </a:spcAft>
              <a:buFont typeface="Wingdings" pitchFamily="2" charset="2"/>
              <a:buAutoNum type="alphaLcParenR"/>
            </a:pPr>
            <a:r>
              <a:rPr lang="pt-BR" sz="2800" dirty="0" smtClean="0">
                <a:solidFill>
                  <a:schemeClr val="bg2"/>
                </a:solidFill>
              </a:rPr>
              <a:t>rescisão contratual;</a:t>
            </a:r>
          </a:p>
          <a:p>
            <a:pPr marL="514350" indent="-514350" algn="just" eaLnBrk="1" hangingPunct="1">
              <a:spcBef>
                <a:spcPts val="1200"/>
              </a:spcBef>
              <a:spcAft>
                <a:spcPts val="1200"/>
              </a:spcAft>
              <a:buFont typeface="Wingdings" pitchFamily="2" charset="2"/>
              <a:buAutoNum type="alphaLcParenR"/>
            </a:pPr>
            <a:r>
              <a:rPr lang="pt-BR" sz="2800" dirty="0" smtClean="0">
                <a:solidFill>
                  <a:schemeClr val="bg2"/>
                </a:solidFill>
              </a:rPr>
              <a:t>aplicação de penas.</a:t>
            </a: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p:txBody>
      </p:sp>
    </p:spTree>
    <p:extLst>
      <p:ext uri="{BB962C8B-B14F-4D97-AF65-F5344CB8AC3E}">
        <p14:creationId xmlns:p14="http://schemas.microsoft.com/office/powerpoint/2010/main" val="1568757105"/>
      </p:ext>
    </p:extLst>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90600" y="0"/>
            <a:ext cx="7820025" cy="820738"/>
          </a:xfrm>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1267" name="Rectangle 3"/>
          <p:cNvSpPr>
            <a:spLocks noGrp="1" noChangeArrowheads="1"/>
          </p:cNvSpPr>
          <p:nvPr>
            <p:ph type="body" idx="1"/>
          </p:nvPr>
        </p:nvSpPr>
        <p:spPr>
          <a:xfrm>
            <a:off x="323850" y="908050"/>
            <a:ext cx="8569325" cy="5545138"/>
          </a:xfrm>
        </p:spPr>
        <p:txBody>
          <a:bodyPr/>
          <a:lstStyle/>
          <a:p>
            <a:pPr marL="0" indent="0" algn="just" eaLnBrk="1" hangingPunct="1">
              <a:lnSpc>
                <a:spcPct val="140000"/>
              </a:lnSpc>
              <a:spcBef>
                <a:spcPts val="1200"/>
              </a:spcBef>
              <a:spcAft>
                <a:spcPts val="1200"/>
              </a:spcAft>
              <a:buFont typeface="Wingdings" pitchFamily="2" charset="2"/>
              <a:buChar char="Ø"/>
            </a:pPr>
            <a:r>
              <a:rPr lang="pt-BR" sz="2800" b="1" dirty="0" smtClean="0">
                <a:solidFill>
                  <a:schemeClr val="bg2"/>
                </a:solidFill>
              </a:rPr>
              <a:t> Representação</a:t>
            </a:r>
            <a:r>
              <a:rPr lang="pt-BR" sz="2800" dirty="0" smtClean="0">
                <a:solidFill>
                  <a:schemeClr val="bg2"/>
                </a:solidFill>
              </a:rPr>
              <a:t> em face de decisão relacionada com o objeto da licitação ou do contrato, de que não caiba recurso hierárquico. (art.109, inciso II)</a:t>
            </a:r>
          </a:p>
          <a:p>
            <a:pPr marL="0" indent="0" algn="just" eaLnBrk="1" hangingPunct="1">
              <a:lnSpc>
                <a:spcPct val="140000"/>
              </a:lnSpc>
              <a:spcBef>
                <a:spcPts val="1200"/>
              </a:spcBef>
              <a:spcAft>
                <a:spcPts val="1200"/>
              </a:spcAft>
              <a:buFont typeface="Wingdings" pitchFamily="2" charset="2"/>
              <a:buChar char="Ø"/>
            </a:pPr>
            <a:r>
              <a:rPr lang="pt-BR" sz="2800" b="1" dirty="0" smtClean="0">
                <a:solidFill>
                  <a:schemeClr val="bg2"/>
                </a:solidFill>
              </a:rPr>
              <a:t> Pedido de reconsideração </a:t>
            </a:r>
            <a:r>
              <a:rPr lang="pt-BR" sz="2800" dirty="0" smtClean="0">
                <a:solidFill>
                  <a:schemeClr val="bg2"/>
                </a:solidFill>
              </a:rPr>
              <a:t>em face de decisão de declaração de inidoneidade. (art. 109, inciso III)</a:t>
            </a:r>
          </a:p>
          <a:p>
            <a:pPr marL="0" indent="0" algn="just" eaLnBrk="1" hangingPunct="1">
              <a:lnSpc>
                <a:spcPct val="140000"/>
              </a:lnSpc>
              <a:spcBef>
                <a:spcPts val="1200"/>
              </a:spcBef>
              <a:spcAft>
                <a:spcPts val="1200"/>
              </a:spcAft>
              <a:buFont typeface="Wingdings" pitchFamily="2" charset="2"/>
              <a:buChar char="Ø"/>
            </a:pPr>
            <a:r>
              <a:rPr lang="pt-BR" sz="2800" b="1" dirty="0" smtClean="0">
                <a:solidFill>
                  <a:schemeClr val="bg2"/>
                </a:solidFill>
              </a:rPr>
              <a:t> Provocação dos Tribunais de Contas </a:t>
            </a:r>
            <a:r>
              <a:rPr lang="pt-BR" sz="2800" dirty="0" smtClean="0">
                <a:solidFill>
                  <a:schemeClr val="bg2"/>
                </a:solidFill>
              </a:rPr>
              <a:t>em face de irregularidades na aplicação da lei. (art. 113, § 1º)</a:t>
            </a:r>
          </a:p>
        </p:txBody>
      </p:sp>
    </p:spTree>
    <p:extLst>
      <p:ext uri="{BB962C8B-B14F-4D97-AF65-F5344CB8AC3E}">
        <p14:creationId xmlns:p14="http://schemas.microsoft.com/office/powerpoint/2010/main" val="1319274505"/>
      </p:ext>
    </p:extLst>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90600" y="0"/>
            <a:ext cx="7820025" cy="820738"/>
          </a:xfrm>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2291" name="Rectangle 3"/>
          <p:cNvSpPr>
            <a:spLocks noGrp="1" noChangeArrowheads="1"/>
          </p:cNvSpPr>
          <p:nvPr>
            <p:ph type="body" idx="1"/>
          </p:nvPr>
        </p:nvSpPr>
        <p:spPr>
          <a:xfrm>
            <a:off x="323850" y="908050"/>
            <a:ext cx="8569325" cy="5545138"/>
          </a:xfrm>
        </p:spPr>
        <p:txBody>
          <a:bodyPr/>
          <a:lstStyle/>
          <a:p>
            <a:pPr marL="0" indent="0" algn="just" eaLnBrk="1" hangingPunct="1">
              <a:lnSpc>
                <a:spcPct val="140000"/>
              </a:lnSpc>
              <a:spcBef>
                <a:spcPts val="600"/>
              </a:spcBef>
              <a:buFont typeface="Wingdings" pitchFamily="2" charset="2"/>
              <a:buChar char="Ø"/>
            </a:pPr>
            <a:r>
              <a:rPr lang="pt-BR" sz="2800" dirty="0" smtClean="0">
                <a:solidFill>
                  <a:schemeClr val="bg2"/>
                </a:solidFill>
              </a:rPr>
              <a:t> oferta de possibilidade aos licitantes para ofertarem </a:t>
            </a:r>
            <a:r>
              <a:rPr lang="pt-BR" sz="2800" b="1" dirty="0" smtClean="0">
                <a:solidFill>
                  <a:schemeClr val="bg2"/>
                </a:solidFill>
              </a:rPr>
              <a:t>contrarrazões recursais</a:t>
            </a:r>
            <a:r>
              <a:rPr lang="pt-BR" sz="2800" dirty="0" smtClean="0">
                <a:solidFill>
                  <a:schemeClr val="bg2"/>
                </a:solidFill>
              </a:rPr>
              <a:t>. (§ 3º do art. 109 da Lei 8.666/1993)</a:t>
            </a:r>
          </a:p>
          <a:p>
            <a:pPr marL="0" indent="0" algn="just" eaLnBrk="1" hangingPunct="1">
              <a:lnSpc>
                <a:spcPct val="140000"/>
              </a:lnSpc>
              <a:spcBef>
                <a:spcPts val="600"/>
              </a:spcBef>
              <a:buFont typeface="Wingdings" pitchFamily="2" charset="2"/>
              <a:buChar char="Ø"/>
            </a:pPr>
            <a:r>
              <a:rPr lang="pt-BR" sz="2800" dirty="0" smtClean="0">
                <a:solidFill>
                  <a:schemeClr val="bg2"/>
                </a:solidFill>
              </a:rPr>
              <a:t> prazos não se iniciam ou correm sem que os autos do processo estejam com </a:t>
            </a:r>
            <a:r>
              <a:rPr lang="pt-BR" sz="2800" b="1" dirty="0" smtClean="0">
                <a:solidFill>
                  <a:schemeClr val="bg2"/>
                </a:solidFill>
              </a:rPr>
              <a:t>vista franqueada ao interessado</a:t>
            </a:r>
            <a:r>
              <a:rPr lang="pt-BR" sz="2800" dirty="0" smtClean="0">
                <a:solidFill>
                  <a:schemeClr val="bg2"/>
                </a:solidFill>
              </a:rPr>
              <a:t>. (§ 5º do art.109 da Lei 8.666/1993)</a:t>
            </a:r>
          </a:p>
          <a:p>
            <a:pPr marL="0" indent="0" algn="just" eaLnBrk="1" hangingPunct="1">
              <a:lnSpc>
                <a:spcPct val="140000"/>
              </a:lnSpc>
              <a:spcBef>
                <a:spcPts val="600"/>
              </a:spcBef>
              <a:buFont typeface="Wingdings" pitchFamily="2" charset="2"/>
              <a:buChar char="Ø"/>
            </a:pPr>
            <a:r>
              <a:rPr lang="pt-BR" sz="2800" dirty="0" smtClean="0">
                <a:solidFill>
                  <a:schemeClr val="bg2"/>
                </a:solidFill>
              </a:rPr>
              <a:t> aplicação de sanções mediante a </a:t>
            </a:r>
            <a:r>
              <a:rPr lang="pt-BR" sz="2800" b="1" dirty="0" smtClean="0">
                <a:solidFill>
                  <a:schemeClr val="bg2"/>
                </a:solidFill>
              </a:rPr>
              <a:t>prévia oportunidade de defesa</a:t>
            </a:r>
            <a:r>
              <a:rPr lang="pt-BR" sz="2800" dirty="0" smtClean="0">
                <a:solidFill>
                  <a:schemeClr val="bg2"/>
                </a:solidFill>
              </a:rPr>
              <a:t>. (art. 87 da Lei 8.666/1993 )</a:t>
            </a: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p:txBody>
      </p:sp>
    </p:spTree>
    <p:extLst>
      <p:ext uri="{BB962C8B-B14F-4D97-AF65-F5344CB8AC3E}">
        <p14:creationId xmlns:p14="http://schemas.microsoft.com/office/powerpoint/2010/main" val="787426446"/>
      </p:ext>
    </p:extLst>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8195" name="Rectangle 3"/>
          <p:cNvSpPr>
            <a:spLocks noGrp="1" noChangeArrowheads="1"/>
          </p:cNvSpPr>
          <p:nvPr>
            <p:ph type="body" idx="1"/>
          </p:nvPr>
        </p:nvSpPr>
        <p:spPr>
          <a:xfrm>
            <a:off x="539750" y="908720"/>
            <a:ext cx="8280722" cy="5544616"/>
          </a:xfrm>
        </p:spPr>
        <p:txBody>
          <a:bodyPr/>
          <a:lstStyle/>
          <a:p>
            <a:pPr marL="0" indent="0" algn="just" eaLnBrk="1" hangingPunct="1">
              <a:lnSpc>
                <a:spcPct val="160000"/>
              </a:lnSpc>
              <a:buNone/>
            </a:pPr>
            <a:endParaRPr lang="pt-BR" sz="2800" dirty="0" smtClean="0">
              <a:solidFill>
                <a:schemeClr val="bg2"/>
              </a:solidFill>
            </a:endParaRPr>
          </a:p>
          <a:p>
            <a:pPr marL="0" indent="0" algn="just" eaLnBrk="1" hangingPunct="1">
              <a:lnSpc>
                <a:spcPct val="160000"/>
              </a:lnSpc>
              <a:buNone/>
            </a:pPr>
            <a:r>
              <a:rPr lang="pt-BR" sz="3200" dirty="0" smtClean="0">
                <a:solidFill>
                  <a:schemeClr val="bg2"/>
                </a:solidFill>
              </a:rPr>
              <a:t>Antecipou-se ao regramento geral do processo administrativo no âmbito da Administração Pública Federal, o que somente veio a ocorrer mediante a Lei 9.784/1999.</a:t>
            </a:r>
          </a:p>
          <a:p>
            <a:pPr marL="0" indent="0" algn="just" eaLnBrk="1" hangingPunct="1">
              <a:lnSpc>
                <a:spcPct val="160000"/>
              </a:lnSpc>
              <a:buNone/>
            </a:pPr>
            <a:endParaRPr lang="pt-BR" sz="2800" dirty="0" smtClean="0">
              <a:solidFill>
                <a:schemeClr val="bg2"/>
              </a:solidFill>
            </a:endParaRPr>
          </a:p>
          <a:p>
            <a:pPr marL="0" indent="0" algn="just" eaLnBrk="1" hangingPunct="1">
              <a:lnSpc>
                <a:spcPct val="160000"/>
              </a:lnSpc>
              <a:buNone/>
            </a:pPr>
            <a:endParaRPr lang="pt-BR" sz="2800" dirty="0" smtClean="0">
              <a:solidFill>
                <a:schemeClr val="bg2"/>
              </a:solidFill>
            </a:endParaRPr>
          </a:p>
        </p:txBody>
      </p:sp>
    </p:spTree>
    <p:extLst>
      <p:ext uri="{BB962C8B-B14F-4D97-AF65-F5344CB8AC3E}">
        <p14:creationId xmlns:p14="http://schemas.microsoft.com/office/powerpoint/2010/main" val="3035014596"/>
      </p:ext>
    </p:extLst>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90600" y="0"/>
            <a:ext cx="7820025" cy="820738"/>
          </a:xfrm>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2291" name="Rectangle 3"/>
          <p:cNvSpPr>
            <a:spLocks noGrp="1" noChangeArrowheads="1"/>
          </p:cNvSpPr>
          <p:nvPr>
            <p:ph type="body" idx="1"/>
          </p:nvPr>
        </p:nvSpPr>
        <p:spPr>
          <a:xfrm>
            <a:off x="323850" y="908050"/>
            <a:ext cx="8569325" cy="5545138"/>
          </a:xfrm>
        </p:spPr>
        <p:txBody>
          <a:bodyPr/>
          <a:lstStyle/>
          <a:p>
            <a:pPr marL="0" indent="0" algn="just" eaLnBrk="1" hangingPunct="1">
              <a:lnSpc>
                <a:spcPct val="140000"/>
              </a:lnSpc>
              <a:spcBef>
                <a:spcPts val="2400"/>
              </a:spcBef>
              <a:buFont typeface="Wingdings" pitchFamily="2" charset="2"/>
              <a:buNone/>
            </a:pPr>
            <a:r>
              <a:rPr lang="pt-BR" sz="3200" dirty="0" smtClean="0">
                <a:solidFill>
                  <a:schemeClr val="bg2"/>
                </a:solidFill>
              </a:rPr>
              <a:t>Importante instrumento para a </a:t>
            </a:r>
            <a:r>
              <a:rPr lang="pt-BR" sz="3200" b="1" dirty="0" smtClean="0">
                <a:solidFill>
                  <a:schemeClr val="bg2"/>
                </a:solidFill>
              </a:rPr>
              <a:t>fixação de cultura geral</a:t>
            </a:r>
            <a:r>
              <a:rPr lang="pt-BR" sz="3200" dirty="0" smtClean="0">
                <a:solidFill>
                  <a:schemeClr val="bg2"/>
                </a:solidFill>
              </a:rPr>
              <a:t> – tanto entre os integrantes da administração pública quanto no setor privado –  acerca da necessidade de realização de licitações e de cumprimento ao </a:t>
            </a:r>
            <a:r>
              <a:rPr lang="pt-BR" sz="3200" b="1" dirty="0" smtClean="0">
                <a:solidFill>
                  <a:schemeClr val="bg2"/>
                </a:solidFill>
              </a:rPr>
              <a:t>princípio constitucional da impessoalidade.</a:t>
            </a:r>
            <a:r>
              <a:rPr lang="pt-BR" sz="3200" dirty="0" smtClean="0">
                <a:solidFill>
                  <a:schemeClr val="bg2"/>
                </a:solidFill>
              </a:rPr>
              <a:t> </a:t>
            </a: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p:txBody>
      </p:sp>
    </p:spTree>
    <p:extLst>
      <p:ext uri="{BB962C8B-B14F-4D97-AF65-F5344CB8AC3E}">
        <p14:creationId xmlns:p14="http://schemas.microsoft.com/office/powerpoint/2010/main" val="4140489490"/>
      </p:ext>
    </p:extLst>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3315" name="Rectangle 3"/>
          <p:cNvSpPr>
            <a:spLocks noGrp="1" noChangeArrowheads="1"/>
          </p:cNvSpPr>
          <p:nvPr>
            <p:ph type="body" idx="1"/>
          </p:nvPr>
        </p:nvSpPr>
        <p:spPr>
          <a:xfrm>
            <a:off x="468313" y="836712"/>
            <a:ext cx="8424167" cy="5040213"/>
          </a:xfrm>
        </p:spPr>
        <p:txBody>
          <a:bodyPr/>
          <a:lstStyle/>
          <a:p>
            <a:pPr marL="0" indent="0" algn="just" eaLnBrk="1" hangingPunct="1">
              <a:lnSpc>
                <a:spcPct val="160000"/>
              </a:lnSpc>
              <a:buFont typeface="Wingdings" pitchFamily="2" charset="2"/>
              <a:buNone/>
            </a:pPr>
            <a:endParaRPr lang="pt-BR" sz="2800" dirty="0" smtClean="0">
              <a:solidFill>
                <a:schemeClr val="bg2"/>
              </a:solidFill>
            </a:endParaRPr>
          </a:p>
          <a:p>
            <a:pPr marL="0" indent="0" algn="just" eaLnBrk="1" hangingPunct="1">
              <a:lnSpc>
                <a:spcPct val="160000"/>
              </a:lnSpc>
              <a:buFont typeface="Wingdings" pitchFamily="2" charset="2"/>
              <a:buNone/>
            </a:pPr>
            <a:r>
              <a:rPr lang="pt-BR" sz="3200" dirty="0" smtClean="0">
                <a:solidFill>
                  <a:schemeClr val="bg2"/>
                </a:solidFill>
              </a:rPr>
              <a:t>Com o passar dos anos, os ritos previstos em lei mostraram-se por demais rigorosos, provocando prazos excessivos para a conclusão do certame licitatório.</a:t>
            </a:r>
          </a:p>
        </p:txBody>
      </p:sp>
    </p:spTree>
    <p:extLst>
      <p:ext uri="{BB962C8B-B14F-4D97-AF65-F5344CB8AC3E}">
        <p14:creationId xmlns:p14="http://schemas.microsoft.com/office/powerpoint/2010/main" val="420127852"/>
      </p:ext>
    </p:extLst>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3315" name="Rectangle 3"/>
          <p:cNvSpPr>
            <a:spLocks noGrp="1" noChangeArrowheads="1"/>
          </p:cNvSpPr>
          <p:nvPr>
            <p:ph type="body" idx="1"/>
          </p:nvPr>
        </p:nvSpPr>
        <p:spPr>
          <a:xfrm>
            <a:off x="468313" y="836712"/>
            <a:ext cx="8424167" cy="5040213"/>
          </a:xfrm>
        </p:spPr>
        <p:txBody>
          <a:bodyPr/>
          <a:lstStyle/>
          <a:p>
            <a:pPr marL="0" indent="0" algn="just" eaLnBrk="1" hangingPunct="1">
              <a:lnSpc>
                <a:spcPct val="160000"/>
              </a:lnSpc>
              <a:buNone/>
            </a:pPr>
            <a:r>
              <a:rPr lang="pt-BR" sz="2800" dirty="0" smtClean="0">
                <a:solidFill>
                  <a:schemeClr val="bg2"/>
                </a:solidFill>
              </a:rPr>
              <a:t>Exemplos do rigor processualístico:</a:t>
            </a:r>
          </a:p>
          <a:p>
            <a:pPr marL="0" indent="0" algn="just" eaLnBrk="1" hangingPunct="1">
              <a:lnSpc>
                <a:spcPct val="160000"/>
              </a:lnSpc>
              <a:buFont typeface="Wingdings" pitchFamily="2" charset="2"/>
              <a:buChar char="Ø"/>
            </a:pPr>
            <a:r>
              <a:rPr lang="pt-BR" sz="2800" dirty="0" smtClean="0">
                <a:solidFill>
                  <a:schemeClr val="bg2"/>
                </a:solidFill>
              </a:rPr>
              <a:t> diferentes fases recursais (</a:t>
            </a:r>
            <a:r>
              <a:rPr lang="pt-BR" sz="2800" b="1" dirty="0" smtClean="0">
                <a:solidFill>
                  <a:schemeClr val="bg2"/>
                </a:solidFill>
              </a:rPr>
              <a:t>v.g. </a:t>
            </a:r>
            <a:r>
              <a:rPr lang="pt-BR" sz="2800" dirty="0" smtClean="0">
                <a:solidFill>
                  <a:schemeClr val="bg2"/>
                </a:solidFill>
              </a:rPr>
              <a:t> quando da habilitação e quando da análise das propostas – art. 109 da Lei 8.666/1993)</a:t>
            </a:r>
          </a:p>
          <a:p>
            <a:pPr marL="0" indent="0" algn="just" eaLnBrk="1" hangingPunct="1">
              <a:lnSpc>
                <a:spcPct val="160000"/>
              </a:lnSpc>
              <a:buFont typeface="Wingdings" pitchFamily="2" charset="2"/>
              <a:buChar char="Ø"/>
            </a:pPr>
            <a:r>
              <a:rPr lang="pt-BR" sz="2800" dirty="0" smtClean="0">
                <a:solidFill>
                  <a:schemeClr val="bg2"/>
                </a:solidFill>
              </a:rPr>
              <a:t> análise dos documentos de habilitação de todos os licitantes e não somente do vencedor (art. 43 da Lei 8.666/1993).</a:t>
            </a:r>
          </a:p>
        </p:txBody>
      </p:sp>
    </p:spTree>
    <p:extLst>
      <p:ext uri="{BB962C8B-B14F-4D97-AF65-F5344CB8AC3E}">
        <p14:creationId xmlns:p14="http://schemas.microsoft.com/office/powerpoint/2010/main" val="134054922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328592"/>
          </a:xfrm>
        </p:spPr>
        <p:txBody>
          <a:bodyPr/>
          <a:lstStyle/>
          <a:p>
            <a:pPr marL="0" indent="0" algn="just" eaLnBrk="1" hangingPunct="1">
              <a:lnSpc>
                <a:spcPct val="130000"/>
              </a:lnSpc>
              <a:spcBef>
                <a:spcPts val="600"/>
              </a:spcBef>
              <a:buNone/>
            </a:pPr>
            <a:r>
              <a:rPr lang="pt-BR" sz="2600" dirty="0" smtClean="0">
                <a:solidFill>
                  <a:schemeClr val="bg2"/>
                </a:solidFill>
              </a:rPr>
              <a:t>O Parlamento adota uma </a:t>
            </a:r>
            <a:r>
              <a:rPr lang="pt-BR" sz="2600" u="sng" dirty="0" smtClean="0">
                <a:solidFill>
                  <a:schemeClr val="bg2"/>
                </a:solidFill>
              </a:rPr>
              <a:t>técnica de deliberação</a:t>
            </a:r>
            <a:r>
              <a:rPr lang="pt-BR" sz="2600" dirty="0" smtClean="0">
                <a:solidFill>
                  <a:schemeClr val="bg2"/>
                </a:solidFill>
              </a:rPr>
              <a:t> que é, tradicionalmente, </a:t>
            </a:r>
            <a:r>
              <a:rPr lang="pt-BR" sz="2600" u="sng" dirty="0" smtClean="0">
                <a:solidFill>
                  <a:schemeClr val="bg2"/>
                </a:solidFill>
              </a:rPr>
              <a:t>lenta</a:t>
            </a:r>
            <a:r>
              <a:rPr lang="pt-BR" sz="2600" dirty="0" smtClean="0">
                <a:solidFill>
                  <a:schemeClr val="bg2"/>
                </a:solidFill>
              </a:rPr>
              <a:t>.</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A inércia natural do Parlamento decorre: </a:t>
            </a:r>
          </a:p>
          <a:p>
            <a:pPr marL="0" indent="0" algn="just" eaLnBrk="1" hangingPunct="1">
              <a:lnSpc>
                <a:spcPct val="130000"/>
              </a:lnSpc>
              <a:spcBef>
                <a:spcPts val="600"/>
              </a:spcBef>
              <a:buNone/>
            </a:pPr>
            <a:r>
              <a:rPr lang="pt-BR" sz="2600" dirty="0" smtClean="0">
                <a:solidFill>
                  <a:schemeClr val="bg2"/>
                </a:solidFill>
              </a:rPr>
              <a:t>(i) do número de representantes do povo;</a:t>
            </a:r>
          </a:p>
          <a:p>
            <a:pPr marL="0" indent="0" algn="just" eaLnBrk="1" hangingPunct="1">
              <a:lnSpc>
                <a:spcPct val="130000"/>
              </a:lnSpc>
              <a:spcBef>
                <a:spcPts val="600"/>
              </a:spcBef>
              <a:buNone/>
            </a:pPr>
            <a:r>
              <a:rPr lang="pt-BR" sz="2600" dirty="0" smtClean="0">
                <a:solidFill>
                  <a:schemeClr val="bg2"/>
                </a:solidFill>
              </a:rPr>
              <a:t>(ii) das formas de deliberação;</a:t>
            </a:r>
          </a:p>
          <a:p>
            <a:pPr marL="0" indent="0" algn="just" eaLnBrk="1" hangingPunct="1">
              <a:lnSpc>
                <a:spcPct val="130000"/>
              </a:lnSpc>
              <a:spcBef>
                <a:spcPts val="600"/>
              </a:spcBef>
              <a:buNone/>
            </a:pPr>
            <a:r>
              <a:rPr lang="pt-BR" sz="2600" dirty="0" smtClean="0">
                <a:solidFill>
                  <a:schemeClr val="bg2"/>
                </a:solidFill>
              </a:rPr>
              <a:t>(iii) da </a:t>
            </a:r>
            <a:r>
              <a:rPr lang="pt-BR" sz="2600" u="sng" dirty="0" smtClean="0">
                <a:solidFill>
                  <a:schemeClr val="bg2"/>
                </a:solidFill>
              </a:rPr>
              <a:t>processualística legislativa</a:t>
            </a:r>
            <a:r>
              <a:rPr lang="pt-BR" sz="2600" dirty="0" smtClean="0">
                <a:solidFill>
                  <a:schemeClr val="bg2"/>
                </a:solidFill>
              </a:rPr>
              <a:t>, lenta por natureza; </a:t>
            </a:r>
          </a:p>
          <a:p>
            <a:pPr marL="0" indent="0" algn="just" eaLnBrk="1" hangingPunct="1">
              <a:lnSpc>
                <a:spcPct val="130000"/>
              </a:lnSpc>
              <a:spcBef>
                <a:spcPts val="600"/>
              </a:spcBef>
              <a:buNone/>
            </a:pPr>
            <a:r>
              <a:rPr lang="pt-BR" sz="2600" dirty="0" smtClean="0">
                <a:solidFill>
                  <a:schemeClr val="bg2"/>
                </a:solidFill>
              </a:rPr>
              <a:t>(iv) da existência de </a:t>
            </a:r>
            <a:r>
              <a:rPr lang="pt-BR" sz="2600" u="sng" dirty="0" smtClean="0">
                <a:solidFill>
                  <a:schemeClr val="bg2"/>
                </a:solidFill>
              </a:rPr>
              <a:t>grupos de pressão</a:t>
            </a:r>
            <a:r>
              <a:rPr lang="pt-BR" sz="2600" dirty="0" smtClean="0">
                <a:solidFill>
                  <a:schemeClr val="bg2"/>
                </a:solidFill>
              </a:rPr>
              <a:t> que fazem chegar ao Parlamento, de </a:t>
            </a:r>
            <a:r>
              <a:rPr lang="pt-BR" sz="2600" u="sng" dirty="0" smtClean="0">
                <a:solidFill>
                  <a:schemeClr val="bg2"/>
                </a:solidFill>
              </a:rPr>
              <a:t>forma ainda desorganizada</a:t>
            </a:r>
            <a:r>
              <a:rPr lang="pt-BR" sz="2600" dirty="0" smtClean="0">
                <a:solidFill>
                  <a:schemeClr val="bg2"/>
                </a:solidFill>
              </a:rPr>
              <a:t>, as suas inúmeras demandas.</a:t>
            </a:r>
          </a:p>
          <a:p>
            <a:pPr marL="0" indent="0" algn="just" eaLnBrk="1" hangingPunct="1">
              <a:lnSpc>
                <a:spcPct val="130000"/>
              </a:lnSpc>
              <a:spcBef>
                <a:spcPts val="600"/>
              </a:spcBef>
              <a:buNone/>
            </a:pPr>
            <a:endParaRPr lang="pt-BR" sz="2700" dirty="0" smtClean="0">
              <a:solidFill>
                <a:schemeClr val="bg2"/>
              </a:solidFill>
            </a:endParaRPr>
          </a:p>
        </p:txBody>
      </p:sp>
    </p:spTree>
    <p:extLst>
      <p:ext uri="{BB962C8B-B14F-4D97-AF65-F5344CB8AC3E}">
        <p14:creationId xmlns:p14="http://schemas.microsoft.com/office/powerpoint/2010/main" val="3184792625"/>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3315" name="Rectangle 3"/>
          <p:cNvSpPr>
            <a:spLocks noGrp="1" noChangeArrowheads="1"/>
          </p:cNvSpPr>
          <p:nvPr>
            <p:ph type="body" idx="1"/>
          </p:nvPr>
        </p:nvSpPr>
        <p:spPr>
          <a:xfrm>
            <a:off x="468313" y="836712"/>
            <a:ext cx="8424167" cy="5040213"/>
          </a:xfrm>
        </p:spPr>
        <p:txBody>
          <a:bodyPr/>
          <a:lstStyle/>
          <a:p>
            <a:pPr marL="0" indent="0" algn="just" eaLnBrk="1" hangingPunct="1">
              <a:lnSpc>
                <a:spcPct val="160000"/>
              </a:lnSpc>
              <a:buFont typeface="Wingdings" pitchFamily="2" charset="2"/>
              <a:buNone/>
            </a:pPr>
            <a:endParaRPr lang="pt-BR" sz="2800" dirty="0" smtClean="0">
              <a:solidFill>
                <a:schemeClr val="bg2"/>
              </a:solidFill>
            </a:endParaRPr>
          </a:p>
          <a:p>
            <a:pPr marL="0" indent="0" algn="just" eaLnBrk="1" hangingPunct="1">
              <a:lnSpc>
                <a:spcPct val="160000"/>
              </a:lnSpc>
              <a:buFont typeface="Wingdings" pitchFamily="2" charset="2"/>
              <a:buNone/>
            </a:pPr>
            <a:r>
              <a:rPr lang="pt-BR" sz="3200" dirty="0" smtClean="0">
                <a:solidFill>
                  <a:schemeClr val="bg2"/>
                </a:solidFill>
              </a:rPr>
              <a:t>A </a:t>
            </a:r>
            <a:r>
              <a:rPr lang="pt-BR" sz="3200" b="1" dirty="0" smtClean="0">
                <a:solidFill>
                  <a:schemeClr val="bg2"/>
                </a:solidFill>
              </a:rPr>
              <a:t>reação legislativa</a:t>
            </a:r>
            <a:r>
              <a:rPr lang="pt-BR" sz="3200" dirty="0" smtClean="0">
                <a:solidFill>
                  <a:schemeClr val="bg2"/>
                </a:solidFill>
              </a:rPr>
              <a:t> às dificuldades na condução de licitações é evidenciada pela </a:t>
            </a:r>
            <a:r>
              <a:rPr lang="pt-BR" sz="3200" b="1" dirty="0" smtClean="0">
                <a:solidFill>
                  <a:schemeClr val="bg2"/>
                </a:solidFill>
              </a:rPr>
              <a:t>significativa ampliação das hipóteses de contratação por dispensa de licitação</a:t>
            </a:r>
            <a:r>
              <a:rPr lang="pt-BR" sz="3200" dirty="0" smtClean="0">
                <a:solidFill>
                  <a:schemeClr val="bg2"/>
                </a:solidFill>
              </a:rPr>
              <a:t>.</a:t>
            </a:r>
            <a:endParaRPr lang="pt-BR" sz="3200" dirty="0" smtClean="0">
              <a:solidFill>
                <a:srgbClr val="4D4948"/>
              </a:solidFill>
            </a:endParaRPr>
          </a:p>
        </p:txBody>
      </p:sp>
    </p:spTree>
    <p:extLst>
      <p:ext uri="{BB962C8B-B14F-4D97-AF65-F5344CB8AC3E}">
        <p14:creationId xmlns:p14="http://schemas.microsoft.com/office/powerpoint/2010/main" val="734238681"/>
      </p:ext>
    </p:extLst>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4339" name="Rectangle 3"/>
          <p:cNvSpPr>
            <a:spLocks noGrp="1" noChangeArrowheads="1"/>
          </p:cNvSpPr>
          <p:nvPr>
            <p:ph type="body" idx="1"/>
          </p:nvPr>
        </p:nvSpPr>
        <p:spPr>
          <a:xfrm>
            <a:off x="468313" y="981075"/>
            <a:ext cx="8226425" cy="4895850"/>
          </a:xfrm>
        </p:spPr>
        <p:txBody>
          <a:bodyPr/>
          <a:lstStyle/>
          <a:p>
            <a:pPr marL="0" indent="0" algn="just" eaLnBrk="1" hangingPunct="1">
              <a:lnSpc>
                <a:spcPct val="140000"/>
              </a:lnSpc>
              <a:spcBef>
                <a:spcPts val="600"/>
              </a:spcBef>
              <a:buFont typeface="Wingdings" pitchFamily="2" charset="2"/>
              <a:buNone/>
            </a:pPr>
            <a:r>
              <a:rPr lang="pt-BR" sz="2800" dirty="0" smtClean="0">
                <a:solidFill>
                  <a:schemeClr val="bg2"/>
                </a:solidFill>
              </a:rPr>
              <a:t>Inicialmente a Lei 8.666/1993 previa </a:t>
            </a:r>
            <a:r>
              <a:rPr lang="pt-BR" sz="2800" b="1" dirty="0" smtClean="0">
                <a:solidFill>
                  <a:schemeClr val="bg2"/>
                </a:solidFill>
              </a:rPr>
              <a:t>sete</a:t>
            </a:r>
            <a:r>
              <a:rPr lang="pt-BR" sz="2800" dirty="0" smtClean="0">
                <a:solidFill>
                  <a:schemeClr val="bg2"/>
                </a:solidFill>
              </a:rPr>
              <a:t> hipóteses de dispensa de licitação.</a:t>
            </a:r>
          </a:p>
          <a:p>
            <a:pPr marL="0" indent="0" algn="just" eaLnBrk="1" hangingPunct="1">
              <a:lnSpc>
                <a:spcPct val="140000"/>
              </a:lnSpc>
              <a:spcBef>
                <a:spcPts val="600"/>
              </a:spcBef>
              <a:buFont typeface="Wingdings" pitchFamily="2" charset="2"/>
              <a:buNone/>
            </a:pPr>
            <a:r>
              <a:rPr lang="pt-BR" sz="2800" dirty="0" smtClean="0">
                <a:solidFill>
                  <a:schemeClr val="bg2"/>
                </a:solidFill>
              </a:rPr>
              <a:t>Atualmente, em razão de sucessivas alterações legislativas, a norma </a:t>
            </a:r>
            <a:r>
              <a:rPr lang="pt-BR" sz="2800" b="1" dirty="0" smtClean="0">
                <a:solidFill>
                  <a:schemeClr val="bg2"/>
                </a:solidFill>
              </a:rPr>
              <a:t>contempla 33 hipóteses de dispensa de licitação</a:t>
            </a:r>
            <a:r>
              <a:rPr lang="pt-BR" sz="2800" dirty="0" smtClean="0">
                <a:solidFill>
                  <a:schemeClr val="bg2"/>
                </a:solidFill>
              </a:rPr>
              <a:t>.</a:t>
            </a:r>
          </a:p>
          <a:p>
            <a:pPr marL="0" indent="0" algn="just" eaLnBrk="1" hangingPunct="1">
              <a:lnSpc>
                <a:spcPct val="140000"/>
              </a:lnSpc>
              <a:spcBef>
                <a:spcPts val="600"/>
              </a:spcBef>
              <a:buFont typeface="Wingdings" pitchFamily="2" charset="2"/>
              <a:buNone/>
            </a:pPr>
            <a:r>
              <a:rPr lang="pt-BR" sz="2800" dirty="0" smtClean="0">
                <a:solidFill>
                  <a:schemeClr val="bg2"/>
                </a:solidFill>
              </a:rPr>
              <a:t>Cite-se, ainda, as construções doutrinárias e jurisprudenciais para a realização de contratações diretas (</a:t>
            </a:r>
            <a:r>
              <a:rPr lang="pt-BR" sz="2800" b="1" dirty="0" smtClean="0">
                <a:solidFill>
                  <a:schemeClr val="bg2"/>
                </a:solidFill>
              </a:rPr>
              <a:t>v.g. </a:t>
            </a:r>
            <a:r>
              <a:rPr lang="pt-BR" sz="2800" dirty="0" smtClean="0">
                <a:solidFill>
                  <a:schemeClr val="bg2"/>
                </a:solidFill>
              </a:rPr>
              <a:t>credenciamento).</a:t>
            </a:r>
          </a:p>
          <a:p>
            <a:pPr marL="0" indent="0" algn="just" eaLnBrk="1" hangingPunct="1">
              <a:lnSpc>
                <a:spcPct val="140000"/>
              </a:lnSpc>
              <a:spcBef>
                <a:spcPts val="600"/>
              </a:spcBef>
              <a:buFont typeface="Wingdings" pitchFamily="2" charset="2"/>
              <a:buNone/>
            </a:pPr>
            <a:endParaRPr lang="pt-BR" sz="2800" dirty="0" smtClean="0">
              <a:solidFill>
                <a:schemeClr val="bg2"/>
              </a:solidFill>
            </a:endParaRPr>
          </a:p>
        </p:txBody>
      </p:sp>
    </p:spTree>
    <p:extLst>
      <p:ext uri="{BB962C8B-B14F-4D97-AF65-F5344CB8AC3E}">
        <p14:creationId xmlns:p14="http://schemas.microsoft.com/office/powerpoint/2010/main" val="2068410329"/>
      </p:ext>
    </p:extLst>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90600" y="0"/>
            <a:ext cx="7820025" cy="820738"/>
          </a:xfrm>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5363" name="Rectangle 3"/>
          <p:cNvSpPr>
            <a:spLocks noGrp="1" noChangeArrowheads="1"/>
          </p:cNvSpPr>
          <p:nvPr>
            <p:ph type="body" idx="1"/>
          </p:nvPr>
        </p:nvSpPr>
        <p:spPr>
          <a:xfrm>
            <a:off x="323850" y="836712"/>
            <a:ext cx="8640638" cy="5616476"/>
          </a:xfrm>
        </p:spPr>
        <p:txBody>
          <a:bodyPr/>
          <a:lstStyle/>
          <a:p>
            <a:pPr marL="0" indent="0" algn="just" eaLnBrk="1" hangingPunct="1">
              <a:lnSpc>
                <a:spcPct val="140000"/>
              </a:lnSpc>
              <a:spcBef>
                <a:spcPts val="1200"/>
              </a:spcBef>
              <a:spcAft>
                <a:spcPts val="1200"/>
              </a:spcAft>
              <a:buFont typeface="Wingdings" pitchFamily="2" charset="2"/>
              <a:buNone/>
            </a:pPr>
            <a:r>
              <a:rPr lang="pt-BR" sz="2800" dirty="0" smtClean="0">
                <a:solidFill>
                  <a:schemeClr val="bg2"/>
                </a:solidFill>
              </a:rPr>
              <a:t>As constantes alterações da </a:t>
            </a:r>
            <a:r>
              <a:rPr lang="pt-BR" sz="2800" b="1" dirty="0" smtClean="0">
                <a:solidFill>
                  <a:schemeClr val="bg2"/>
                </a:solidFill>
              </a:rPr>
              <a:t>realidade mercadalógica</a:t>
            </a:r>
            <a:r>
              <a:rPr lang="pt-BR" sz="2800" dirty="0" smtClean="0">
                <a:solidFill>
                  <a:schemeClr val="bg2"/>
                </a:solidFill>
              </a:rPr>
              <a:t>, das </a:t>
            </a:r>
            <a:r>
              <a:rPr lang="pt-BR" sz="2800" b="1" dirty="0" smtClean="0">
                <a:solidFill>
                  <a:schemeClr val="bg2"/>
                </a:solidFill>
              </a:rPr>
              <a:t>necessidades da administração</a:t>
            </a:r>
            <a:r>
              <a:rPr lang="pt-BR" sz="2800" dirty="0" smtClean="0">
                <a:solidFill>
                  <a:schemeClr val="bg2"/>
                </a:solidFill>
              </a:rPr>
              <a:t>, bem como as </a:t>
            </a:r>
            <a:r>
              <a:rPr lang="pt-BR" sz="2800" b="1" dirty="0" smtClean="0">
                <a:solidFill>
                  <a:schemeClr val="bg2"/>
                </a:solidFill>
              </a:rPr>
              <a:t>inovações tecnológicas</a:t>
            </a:r>
            <a:r>
              <a:rPr lang="pt-BR" sz="2800" dirty="0" smtClean="0">
                <a:solidFill>
                  <a:schemeClr val="bg2"/>
                </a:solidFill>
              </a:rPr>
              <a:t> provocaram o descompasso entre a norma legal e seu objeto regulado.</a:t>
            </a:r>
          </a:p>
          <a:p>
            <a:pPr marL="0" indent="0" algn="just" eaLnBrk="1" hangingPunct="1">
              <a:lnSpc>
                <a:spcPct val="140000"/>
              </a:lnSpc>
              <a:spcBef>
                <a:spcPts val="1200"/>
              </a:spcBef>
              <a:spcAft>
                <a:spcPts val="1200"/>
              </a:spcAft>
              <a:buFont typeface="Wingdings" pitchFamily="2" charset="2"/>
              <a:buNone/>
            </a:pPr>
            <a:r>
              <a:rPr lang="pt-BR" sz="2800" dirty="0" smtClean="0">
                <a:solidFill>
                  <a:schemeClr val="bg2"/>
                </a:solidFill>
              </a:rPr>
              <a:t>Veja-se, por exemplo, a incompatibilidade da definição legal de Projeto Básico (inciso IX do art. 6) com a contratação de serviços de Tecnologia da Informação.</a:t>
            </a:r>
          </a:p>
          <a:p>
            <a:pPr marL="0" indent="0" algn="just" eaLnBrk="1" hangingPunct="1">
              <a:lnSpc>
                <a:spcPct val="140000"/>
              </a:lnSpc>
              <a:spcBef>
                <a:spcPts val="2400"/>
              </a:spcBef>
              <a:buFont typeface="Wingdings" pitchFamily="2" charset="2"/>
              <a:buNone/>
            </a:pPr>
            <a:endParaRPr lang="pt-BR" sz="2600" dirty="0" smtClean="0">
              <a:solidFill>
                <a:schemeClr val="bg2"/>
              </a:solidFill>
            </a:endParaRPr>
          </a:p>
        </p:txBody>
      </p:sp>
    </p:spTree>
    <p:extLst>
      <p:ext uri="{BB962C8B-B14F-4D97-AF65-F5344CB8AC3E}">
        <p14:creationId xmlns:p14="http://schemas.microsoft.com/office/powerpoint/2010/main" val="823532244"/>
      </p:ext>
    </p:extLst>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90600" y="0"/>
            <a:ext cx="7820025" cy="820738"/>
          </a:xfrm>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5363" name="Rectangle 3"/>
          <p:cNvSpPr>
            <a:spLocks noGrp="1" noChangeArrowheads="1"/>
          </p:cNvSpPr>
          <p:nvPr>
            <p:ph type="body" idx="1"/>
          </p:nvPr>
        </p:nvSpPr>
        <p:spPr>
          <a:xfrm>
            <a:off x="323850" y="836712"/>
            <a:ext cx="8640638" cy="5616476"/>
          </a:xfrm>
        </p:spPr>
        <p:txBody>
          <a:bodyPr/>
          <a:lstStyle/>
          <a:p>
            <a:pPr marL="0" indent="0" algn="just" eaLnBrk="1" hangingPunct="1">
              <a:lnSpc>
                <a:spcPct val="140000"/>
              </a:lnSpc>
              <a:spcBef>
                <a:spcPts val="2400"/>
              </a:spcBef>
              <a:buFont typeface="Wingdings" pitchFamily="2" charset="2"/>
              <a:buNone/>
            </a:pPr>
            <a:r>
              <a:rPr lang="pt-BR" sz="2800" dirty="0" smtClean="0">
                <a:solidFill>
                  <a:schemeClr val="bg2"/>
                </a:solidFill>
              </a:rPr>
              <a:t>Edição de diversas normas infralegais com o intuito de complementar/atualizar a Lei 8.666/1993:</a:t>
            </a:r>
          </a:p>
          <a:p>
            <a:pPr marL="0" indent="0" algn="just" eaLnBrk="1" hangingPunct="1">
              <a:lnSpc>
                <a:spcPct val="140000"/>
              </a:lnSpc>
              <a:spcBef>
                <a:spcPts val="2400"/>
              </a:spcBef>
              <a:buNone/>
            </a:pPr>
            <a:r>
              <a:rPr lang="pt-BR" sz="2800" b="1" dirty="0" smtClean="0">
                <a:solidFill>
                  <a:schemeClr val="bg2"/>
                </a:solidFill>
              </a:rPr>
              <a:t>Contratação de serviços continuados</a:t>
            </a:r>
          </a:p>
          <a:p>
            <a:pPr marL="0" indent="0" algn="just" eaLnBrk="1" hangingPunct="1">
              <a:lnSpc>
                <a:spcPct val="140000"/>
              </a:lnSpc>
              <a:spcBef>
                <a:spcPts val="2400"/>
              </a:spcBef>
              <a:buFont typeface="Wingdings" pitchFamily="2" charset="2"/>
              <a:buChar char="Ø"/>
            </a:pPr>
            <a:r>
              <a:rPr lang="pt-BR" sz="2800" dirty="0" smtClean="0">
                <a:solidFill>
                  <a:schemeClr val="bg2"/>
                </a:solidFill>
              </a:rPr>
              <a:t> Decreto 2.271/1997 e Instrução Normativa/MPOG 02/2008 </a:t>
            </a:r>
          </a:p>
          <a:p>
            <a:pPr marL="0" indent="0" algn="just" eaLnBrk="1" hangingPunct="1">
              <a:lnSpc>
                <a:spcPct val="140000"/>
              </a:lnSpc>
              <a:spcBef>
                <a:spcPts val="2400"/>
              </a:spcBef>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600" dirty="0" smtClean="0">
              <a:solidFill>
                <a:schemeClr val="bg2"/>
              </a:solidFill>
            </a:endParaRPr>
          </a:p>
        </p:txBody>
      </p:sp>
    </p:spTree>
    <p:extLst>
      <p:ext uri="{BB962C8B-B14F-4D97-AF65-F5344CB8AC3E}">
        <p14:creationId xmlns:p14="http://schemas.microsoft.com/office/powerpoint/2010/main" val="2055376330"/>
      </p:ext>
    </p:extLst>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90600" y="0"/>
            <a:ext cx="7820025" cy="820738"/>
          </a:xfrm>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5363" name="Rectangle 3"/>
          <p:cNvSpPr>
            <a:spLocks noGrp="1" noChangeArrowheads="1"/>
          </p:cNvSpPr>
          <p:nvPr>
            <p:ph type="body" idx="1"/>
          </p:nvPr>
        </p:nvSpPr>
        <p:spPr>
          <a:xfrm>
            <a:off x="323850" y="836712"/>
            <a:ext cx="8640638" cy="5616476"/>
          </a:xfrm>
        </p:spPr>
        <p:txBody>
          <a:bodyPr/>
          <a:lstStyle/>
          <a:p>
            <a:pPr marL="0" indent="0" algn="just" eaLnBrk="1" hangingPunct="1">
              <a:lnSpc>
                <a:spcPct val="140000"/>
              </a:lnSpc>
              <a:spcBef>
                <a:spcPts val="2400"/>
              </a:spcBef>
              <a:buNone/>
            </a:pPr>
            <a:r>
              <a:rPr lang="pt-BR" sz="2800" b="1" dirty="0" smtClean="0">
                <a:solidFill>
                  <a:schemeClr val="bg2"/>
                </a:solidFill>
              </a:rPr>
              <a:t>Bens e serviços de informática </a:t>
            </a:r>
          </a:p>
          <a:p>
            <a:pPr marL="0" indent="0" algn="just" eaLnBrk="1" hangingPunct="1">
              <a:lnSpc>
                <a:spcPct val="140000"/>
              </a:lnSpc>
              <a:spcBef>
                <a:spcPts val="2400"/>
              </a:spcBef>
              <a:buFont typeface="Wingdings" pitchFamily="2" charset="2"/>
              <a:buChar char="Ø"/>
            </a:pPr>
            <a:r>
              <a:rPr lang="pt-BR" sz="2800" dirty="0" smtClean="0">
                <a:solidFill>
                  <a:schemeClr val="bg2"/>
                </a:solidFill>
              </a:rPr>
              <a:t> Decreto 7.174/2010 e IN-MPOG 04/2008</a:t>
            </a:r>
          </a:p>
          <a:p>
            <a:pPr marL="0" indent="0" algn="just" eaLnBrk="1" hangingPunct="1">
              <a:lnSpc>
                <a:spcPct val="140000"/>
              </a:lnSpc>
              <a:spcBef>
                <a:spcPts val="2400"/>
              </a:spcBef>
              <a:buNone/>
            </a:pPr>
            <a:r>
              <a:rPr lang="pt-BR" sz="2800" b="1" dirty="0" smtClean="0">
                <a:solidFill>
                  <a:schemeClr val="bg2"/>
                </a:solidFill>
              </a:rPr>
              <a:t>Desenvolvimento nacional sustentável </a:t>
            </a:r>
          </a:p>
          <a:p>
            <a:pPr marL="0" indent="0" algn="just" eaLnBrk="1" hangingPunct="1">
              <a:lnSpc>
                <a:spcPct val="140000"/>
              </a:lnSpc>
              <a:spcBef>
                <a:spcPts val="2400"/>
              </a:spcBef>
              <a:buFont typeface="Wingdings" pitchFamily="2" charset="2"/>
              <a:buChar char="Ø"/>
            </a:pPr>
            <a:r>
              <a:rPr lang="pt-BR" sz="2800" dirty="0" smtClean="0">
                <a:solidFill>
                  <a:schemeClr val="bg2"/>
                </a:solidFill>
              </a:rPr>
              <a:t> Decreto 7.746/2012  e IN-MPOG 01/2010</a:t>
            </a:r>
          </a:p>
          <a:p>
            <a:pPr marL="0" indent="0" algn="just" eaLnBrk="1" hangingPunct="1">
              <a:lnSpc>
                <a:spcPct val="140000"/>
              </a:lnSpc>
              <a:spcBef>
                <a:spcPts val="2400"/>
              </a:spcBef>
              <a:buNone/>
            </a:pPr>
            <a:r>
              <a:rPr lang="pt-BR" sz="2800" b="1" dirty="0" smtClean="0">
                <a:solidFill>
                  <a:schemeClr val="bg2"/>
                </a:solidFill>
              </a:rPr>
              <a:t>Sistema de Registro de Preços</a:t>
            </a:r>
          </a:p>
          <a:p>
            <a:pPr marL="0" indent="0" algn="just" eaLnBrk="1" hangingPunct="1">
              <a:lnSpc>
                <a:spcPct val="140000"/>
              </a:lnSpc>
              <a:spcBef>
                <a:spcPts val="2400"/>
              </a:spcBef>
              <a:buFont typeface="Wingdings" pitchFamily="2" charset="2"/>
              <a:buChar char="Ø"/>
            </a:pPr>
            <a:r>
              <a:rPr lang="pt-BR" sz="2800" dirty="0" smtClean="0">
                <a:solidFill>
                  <a:schemeClr val="bg2"/>
                </a:solidFill>
              </a:rPr>
              <a:t> Decreto 3.931 (revogado) e Decreto 7892/2013  </a:t>
            </a:r>
          </a:p>
          <a:p>
            <a:pPr marL="0" indent="0" algn="just" eaLnBrk="1" hangingPunct="1">
              <a:lnSpc>
                <a:spcPct val="140000"/>
              </a:lnSpc>
              <a:spcBef>
                <a:spcPts val="2400"/>
              </a:spcBef>
              <a:buFont typeface="Wingdings" pitchFamily="2" charset="2"/>
              <a:buNone/>
            </a:pPr>
            <a:endParaRPr lang="pt-BR" sz="2800" b="1" dirty="0" smtClean="0">
              <a:solidFill>
                <a:schemeClr val="bg2"/>
              </a:solidFill>
            </a:endParaRPr>
          </a:p>
          <a:p>
            <a:pPr marL="0" indent="0" algn="just" eaLnBrk="1" hangingPunct="1">
              <a:lnSpc>
                <a:spcPct val="140000"/>
              </a:lnSpc>
              <a:spcBef>
                <a:spcPts val="2400"/>
              </a:spcBef>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600" dirty="0" smtClean="0">
              <a:solidFill>
                <a:schemeClr val="bg2"/>
              </a:solidFill>
            </a:endParaRPr>
          </a:p>
        </p:txBody>
      </p:sp>
    </p:spTree>
    <p:extLst>
      <p:ext uri="{BB962C8B-B14F-4D97-AF65-F5344CB8AC3E}">
        <p14:creationId xmlns:p14="http://schemas.microsoft.com/office/powerpoint/2010/main" val="2211488321"/>
      </p:ext>
    </p:extLst>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90600" y="0"/>
            <a:ext cx="7820025" cy="820738"/>
          </a:xfrm>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5363" name="Rectangle 3"/>
          <p:cNvSpPr>
            <a:spLocks noGrp="1" noChangeArrowheads="1"/>
          </p:cNvSpPr>
          <p:nvPr>
            <p:ph type="body" idx="1"/>
          </p:nvPr>
        </p:nvSpPr>
        <p:spPr>
          <a:xfrm>
            <a:off x="323850" y="836712"/>
            <a:ext cx="8640638" cy="5616476"/>
          </a:xfrm>
        </p:spPr>
        <p:txBody>
          <a:bodyPr/>
          <a:lstStyle/>
          <a:p>
            <a:pPr marL="0" indent="0" algn="just" eaLnBrk="1" hangingPunct="1">
              <a:lnSpc>
                <a:spcPct val="140000"/>
              </a:lnSpc>
              <a:spcBef>
                <a:spcPts val="2400"/>
              </a:spcBef>
              <a:buFont typeface="Wingdings" pitchFamily="2" charset="2"/>
              <a:buNone/>
            </a:pPr>
            <a:r>
              <a:rPr lang="pt-BR" sz="2800" b="1" dirty="0" smtClean="0">
                <a:solidFill>
                  <a:schemeClr val="bg2"/>
                </a:solidFill>
              </a:rPr>
              <a:t>Orçamento de obras e serviços de engenharia</a:t>
            </a:r>
          </a:p>
          <a:p>
            <a:pPr marL="0" indent="0" algn="just" eaLnBrk="1" hangingPunct="1">
              <a:lnSpc>
                <a:spcPct val="140000"/>
              </a:lnSpc>
              <a:spcBef>
                <a:spcPts val="2400"/>
              </a:spcBef>
              <a:buFont typeface="Wingdings" pitchFamily="2" charset="2"/>
              <a:buChar char="Ø"/>
            </a:pPr>
            <a:r>
              <a:rPr lang="pt-BR" sz="2800" dirty="0" smtClean="0">
                <a:solidFill>
                  <a:schemeClr val="bg2"/>
                </a:solidFill>
              </a:rPr>
              <a:t> Decreto 7983/2013</a:t>
            </a:r>
          </a:p>
          <a:p>
            <a:pPr marL="0" indent="0" algn="just" eaLnBrk="1" hangingPunct="1">
              <a:lnSpc>
                <a:spcPct val="140000"/>
              </a:lnSpc>
              <a:spcBef>
                <a:spcPts val="2400"/>
              </a:spcBef>
              <a:buNone/>
            </a:pPr>
            <a:r>
              <a:rPr lang="pt-BR" sz="2800" b="1" dirty="0" smtClean="0">
                <a:solidFill>
                  <a:schemeClr val="bg2"/>
                </a:solidFill>
              </a:rPr>
              <a:t>Sistema de Cadastramento Unificado de Fornecedores</a:t>
            </a:r>
          </a:p>
          <a:p>
            <a:pPr marL="0" indent="0" algn="just" eaLnBrk="1" hangingPunct="1">
              <a:lnSpc>
                <a:spcPct val="140000"/>
              </a:lnSpc>
              <a:spcBef>
                <a:spcPts val="2400"/>
              </a:spcBef>
              <a:buFont typeface="Wingdings" pitchFamily="2" charset="2"/>
              <a:buChar char="Ø"/>
            </a:pPr>
            <a:r>
              <a:rPr lang="pt-BR" sz="2800" dirty="0" smtClean="0">
                <a:solidFill>
                  <a:schemeClr val="bg2"/>
                </a:solidFill>
              </a:rPr>
              <a:t> Decreto  3.722/2001</a:t>
            </a:r>
          </a:p>
          <a:p>
            <a:pPr marL="0" indent="0" algn="just" eaLnBrk="1" hangingPunct="1">
              <a:lnSpc>
                <a:spcPct val="140000"/>
              </a:lnSpc>
              <a:spcBef>
                <a:spcPts val="2400"/>
              </a:spcBef>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800" dirty="0" smtClean="0">
              <a:solidFill>
                <a:schemeClr val="bg2"/>
              </a:solidFill>
            </a:endParaRPr>
          </a:p>
          <a:p>
            <a:pPr marL="0" indent="0" algn="just" eaLnBrk="1" hangingPunct="1">
              <a:lnSpc>
                <a:spcPct val="140000"/>
              </a:lnSpc>
              <a:spcBef>
                <a:spcPts val="2400"/>
              </a:spcBef>
              <a:buFont typeface="Wingdings" pitchFamily="2" charset="2"/>
              <a:buNone/>
            </a:pPr>
            <a:endParaRPr lang="pt-BR" sz="2600" dirty="0" smtClean="0">
              <a:solidFill>
                <a:schemeClr val="bg2"/>
              </a:solidFill>
            </a:endParaRPr>
          </a:p>
        </p:txBody>
      </p:sp>
    </p:spTree>
    <p:extLst>
      <p:ext uri="{BB962C8B-B14F-4D97-AF65-F5344CB8AC3E}">
        <p14:creationId xmlns:p14="http://schemas.microsoft.com/office/powerpoint/2010/main" val="4100484455"/>
      </p:ext>
    </p:extLst>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90600" y="0"/>
            <a:ext cx="7820025" cy="820738"/>
          </a:xfrm>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0243" name="Rectangle 3"/>
          <p:cNvSpPr>
            <a:spLocks noGrp="1" noChangeArrowheads="1"/>
          </p:cNvSpPr>
          <p:nvPr>
            <p:ph type="body" idx="1"/>
          </p:nvPr>
        </p:nvSpPr>
        <p:spPr>
          <a:xfrm>
            <a:off x="323850" y="908050"/>
            <a:ext cx="8569325" cy="5545138"/>
          </a:xfrm>
        </p:spPr>
        <p:txBody>
          <a:bodyPr/>
          <a:lstStyle/>
          <a:p>
            <a:pPr marL="0" indent="0" algn="just" eaLnBrk="1" hangingPunct="1">
              <a:lnSpc>
                <a:spcPct val="140000"/>
              </a:lnSpc>
              <a:spcBef>
                <a:spcPts val="2400"/>
              </a:spcBef>
              <a:buFont typeface="Wingdings" pitchFamily="2" charset="2"/>
              <a:buNone/>
            </a:pPr>
            <a:r>
              <a:rPr lang="pt-BR" sz="2800" dirty="0" smtClean="0">
                <a:solidFill>
                  <a:schemeClr val="bg2"/>
                </a:solidFill>
              </a:rPr>
              <a:t>Essas normas infralegais foram editadas com fulcro no art. 84, inciso IV, da Constituição Federal. </a:t>
            </a:r>
          </a:p>
          <a:p>
            <a:pPr marL="0" indent="0" algn="just" eaLnBrk="1" hangingPunct="1">
              <a:lnSpc>
                <a:spcPct val="140000"/>
              </a:lnSpc>
              <a:spcBef>
                <a:spcPts val="2400"/>
              </a:spcBef>
              <a:buFont typeface="Wingdings" pitchFamily="2" charset="2"/>
              <a:buNone/>
            </a:pPr>
            <a:r>
              <a:rPr lang="pt-BR" sz="2800" dirty="0" smtClean="0">
                <a:solidFill>
                  <a:schemeClr val="bg2"/>
                </a:solidFill>
              </a:rPr>
              <a:t>De acordo com o inciso II do art. 5º da Constituição Federal, “ninguém será obrigado a fazer ou deixar de fazer alguma coisa senão em virtude de lei”. </a:t>
            </a:r>
          </a:p>
          <a:p>
            <a:pPr marL="0" indent="0" algn="just" eaLnBrk="1" hangingPunct="1">
              <a:lnSpc>
                <a:spcPct val="140000"/>
              </a:lnSpc>
              <a:spcBef>
                <a:spcPts val="2400"/>
              </a:spcBef>
              <a:buFont typeface="Wingdings" pitchFamily="2" charset="2"/>
              <a:buNone/>
            </a:pPr>
            <a:r>
              <a:rPr lang="pt-BR" sz="2800" dirty="0" smtClean="0">
                <a:solidFill>
                  <a:schemeClr val="bg2"/>
                </a:solidFill>
              </a:rPr>
              <a:t>Ou seja, </a:t>
            </a:r>
            <a:r>
              <a:rPr lang="pt-BR" sz="2800" b="1" dirty="0" smtClean="0">
                <a:solidFill>
                  <a:schemeClr val="bg2"/>
                </a:solidFill>
              </a:rPr>
              <a:t>normas infralegais não podem inovar em relação à lei, muito menos contrariá-la</a:t>
            </a:r>
            <a:r>
              <a:rPr lang="pt-BR" sz="2800" dirty="0" smtClean="0">
                <a:solidFill>
                  <a:schemeClr val="bg2"/>
                </a:solidFill>
              </a:rPr>
              <a:t>.</a:t>
            </a:r>
          </a:p>
        </p:txBody>
      </p:sp>
    </p:spTree>
    <p:extLst>
      <p:ext uri="{BB962C8B-B14F-4D97-AF65-F5344CB8AC3E}">
        <p14:creationId xmlns:p14="http://schemas.microsoft.com/office/powerpoint/2010/main" val="3189052654"/>
      </p:ext>
    </p:extLst>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90600" y="0"/>
            <a:ext cx="7820025" cy="820738"/>
          </a:xfrm>
        </p:spPr>
        <p:txBody>
          <a:bodyPr/>
          <a:lstStyle/>
          <a:p>
            <a:pPr algn="ctr" eaLnBrk="1" hangingPunct="1"/>
            <a:r>
              <a:rPr lang="pt-BR" sz="2800" dirty="0">
                <a:effectLst>
                  <a:outerShdw blurRad="38100" dist="38100" dir="2700000" algn="tl">
                    <a:srgbClr val="C0C0C0"/>
                  </a:outerShdw>
                </a:effectLst>
                <a:latin typeface="+mn-lt"/>
              </a:rPr>
              <a:t>2. Lei 8.666/1993 – necessidade de modernização</a:t>
            </a:r>
            <a:endParaRPr lang="pt-BR" sz="2800" dirty="0" smtClean="0">
              <a:latin typeface="+mn-lt"/>
            </a:endParaRPr>
          </a:p>
        </p:txBody>
      </p:sp>
      <p:sp>
        <p:nvSpPr>
          <p:cNvPr id="16387" name="Rectangle 3"/>
          <p:cNvSpPr>
            <a:spLocks noGrp="1" noChangeArrowheads="1"/>
          </p:cNvSpPr>
          <p:nvPr>
            <p:ph type="body" idx="1"/>
          </p:nvPr>
        </p:nvSpPr>
        <p:spPr>
          <a:xfrm>
            <a:off x="323850" y="908050"/>
            <a:ext cx="8569325" cy="5545138"/>
          </a:xfrm>
        </p:spPr>
        <p:txBody>
          <a:bodyPr/>
          <a:lstStyle/>
          <a:p>
            <a:pPr marL="0" indent="0" algn="just" eaLnBrk="1" hangingPunct="1">
              <a:lnSpc>
                <a:spcPct val="130000"/>
              </a:lnSpc>
              <a:spcBef>
                <a:spcPts val="600"/>
              </a:spcBef>
              <a:spcAft>
                <a:spcPts val="600"/>
              </a:spcAft>
              <a:buFont typeface="Wingdings" pitchFamily="2" charset="2"/>
              <a:buNone/>
            </a:pPr>
            <a:r>
              <a:rPr lang="pt-BR" sz="2600" dirty="0" smtClean="0">
                <a:solidFill>
                  <a:schemeClr val="bg2"/>
                </a:solidFill>
              </a:rPr>
              <a:t>O conteúdo dessas normas, por vezes, resvala nos limites do poder regulamentar.</a:t>
            </a:r>
          </a:p>
          <a:p>
            <a:pPr marL="0" indent="0" algn="just" eaLnBrk="1" hangingPunct="1">
              <a:lnSpc>
                <a:spcPct val="130000"/>
              </a:lnSpc>
              <a:spcBef>
                <a:spcPts val="600"/>
              </a:spcBef>
              <a:spcAft>
                <a:spcPts val="600"/>
              </a:spcAft>
              <a:buFont typeface="Wingdings" pitchFamily="2" charset="2"/>
              <a:buNone/>
            </a:pPr>
            <a:r>
              <a:rPr lang="pt-BR" sz="2600" dirty="0" smtClean="0">
                <a:solidFill>
                  <a:schemeClr val="bg2"/>
                </a:solidFill>
              </a:rPr>
              <a:t>Vide o seguinte trecho do voto condutor do Acórdão 670/2013-Plenário:</a:t>
            </a:r>
          </a:p>
          <a:p>
            <a:pPr marL="0" indent="0" algn="just" eaLnBrk="1" hangingPunct="1">
              <a:lnSpc>
                <a:spcPct val="130000"/>
              </a:lnSpc>
              <a:spcBef>
                <a:spcPts val="600"/>
              </a:spcBef>
              <a:spcAft>
                <a:spcPts val="600"/>
              </a:spcAft>
              <a:buNone/>
            </a:pPr>
            <a:r>
              <a:rPr lang="pt-BR" sz="2600" dirty="0" smtClean="0">
                <a:solidFill>
                  <a:schemeClr val="bg2"/>
                </a:solidFill>
              </a:rPr>
              <a:t>“</a:t>
            </a:r>
            <a:r>
              <a:rPr lang="pt-BR" sz="2600" b="1" dirty="0" smtClean="0">
                <a:solidFill>
                  <a:schemeClr val="bg2"/>
                </a:solidFill>
              </a:rPr>
              <a:t>Não há autorização legal para a estipulação de novos requisitos de habilitação por meio de norma regulamentar</a:t>
            </a:r>
            <a:r>
              <a:rPr lang="pt-BR" sz="2600" dirty="0" smtClean="0">
                <a:solidFill>
                  <a:schemeClr val="bg2"/>
                </a:solidFill>
              </a:rPr>
              <a:t>. O inciso II do art. 3º do Decreto 7.174/2010 extrapolou, pois, do poder regulamentar e restringiu indevidamente o caráter competitivo do certame.” (grifei) </a:t>
            </a:r>
          </a:p>
          <a:p>
            <a:pPr marL="0" indent="0" algn="just" eaLnBrk="1" hangingPunct="1">
              <a:lnSpc>
                <a:spcPct val="140000"/>
              </a:lnSpc>
              <a:spcBef>
                <a:spcPts val="2400"/>
              </a:spcBef>
              <a:buFont typeface="Wingdings" pitchFamily="2" charset="2"/>
              <a:buNone/>
            </a:pPr>
            <a:endParaRPr lang="pt-BR" sz="2600" dirty="0" smtClean="0">
              <a:solidFill>
                <a:schemeClr val="bg2"/>
              </a:solidFill>
            </a:endParaRPr>
          </a:p>
          <a:p>
            <a:pPr marL="0" indent="0" algn="just" eaLnBrk="1" hangingPunct="1">
              <a:lnSpc>
                <a:spcPct val="140000"/>
              </a:lnSpc>
              <a:spcBef>
                <a:spcPts val="2400"/>
              </a:spcBef>
              <a:buFont typeface="Wingdings" pitchFamily="2" charset="2"/>
              <a:buNone/>
            </a:pPr>
            <a:endParaRPr lang="pt-BR" sz="2600" dirty="0" smtClean="0">
              <a:solidFill>
                <a:schemeClr val="bg2"/>
              </a:solidFill>
            </a:endParaRPr>
          </a:p>
          <a:p>
            <a:pPr marL="0" indent="0" algn="just" eaLnBrk="1" hangingPunct="1">
              <a:lnSpc>
                <a:spcPct val="140000"/>
              </a:lnSpc>
              <a:spcBef>
                <a:spcPts val="2400"/>
              </a:spcBef>
              <a:buFont typeface="Wingdings" pitchFamily="2" charset="2"/>
              <a:buNone/>
            </a:pPr>
            <a:endParaRPr lang="pt-BR" sz="2600" dirty="0" smtClean="0">
              <a:solidFill>
                <a:schemeClr val="bg2"/>
              </a:solidFill>
            </a:endParaRPr>
          </a:p>
        </p:txBody>
      </p:sp>
    </p:spTree>
    <p:extLst>
      <p:ext uri="{BB962C8B-B14F-4D97-AF65-F5344CB8AC3E}">
        <p14:creationId xmlns:p14="http://schemas.microsoft.com/office/powerpoint/2010/main" val="292696060"/>
      </p:ext>
    </p:extLst>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90600" y="0"/>
            <a:ext cx="7820025" cy="820738"/>
          </a:xfrm>
        </p:spPr>
        <p:txBody>
          <a:bodyPr/>
          <a:lstStyle/>
          <a:p>
            <a:pPr algn="ctr" eaLnBrk="1" hangingPunct="1"/>
            <a:r>
              <a:rPr lang="pt-BR" sz="4000" dirty="0" smtClean="0">
                <a:latin typeface="Eras Demi ITC" pitchFamily="34" charset="0"/>
              </a:rPr>
              <a:t>3. Lei do Pregão</a:t>
            </a:r>
          </a:p>
        </p:txBody>
      </p:sp>
      <p:sp>
        <p:nvSpPr>
          <p:cNvPr id="10243" name="Rectangle 3"/>
          <p:cNvSpPr>
            <a:spLocks noGrp="1" noChangeArrowheads="1"/>
          </p:cNvSpPr>
          <p:nvPr>
            <p:ph type="body" idx="1"/>
          </p:nvPr>
        </p:nvSpPr>
        <p:spPr>
          <a:xfrm>
            <a:off x="395536" y="981075"/>
            <a:ext cx="8353177" cy="5246688"/>
          </a:xfrm>
        </p:spPr>
        <p:txBody>
          <a:bodyPr/>
          <a:lstStyle/>
          <a:p>
            <a:pPr marL="0" indent="0" algn="just" eaLnBrk="1" hangingPunct="1">
              <a:lnSpc>
                <a:spcPct val="140000"/>
              </a:lnSpc>
              <a:spcBef>
                <a:spcPct val="40000"/>
              </a:spcBef>
              <a:buFont typeface="Wingdings" pitchFamily="2" charset="2"/>
              <a:buNone/>
            </a:pPr>
            <a:r>
              <a:rPr lang="pt-BR" sz="2800" dirty="0" smtClean="0">
                <a:solidFill>
                  <a:schemeClr val="bg2"/>
                </a:solidFill>
              </a:rPr>
              <a:t>Com o intuito de propiciar maior agilidade ao procedimento de contratações públicas, foi instituída a Lei 10.520/2002 para a contratação de bens e serviços comuns – </a:t>
            </a:r>
            <a:r>
              <a:rPr lang="pt-BR" sz="2800" b="1" dirty="0" smtClean="0">
                <a:solidFill>
                  <a:schemeClr val="bg2"/>
                </a:solidFill>
              </a:rPr>
              <a:t>Lei do Pregão</a:t>
            </a:r>
            <a:r>
              <a:rPr lang="pt-BR" sz="2800" dirty="0" smtClean="0">
                <a:solidFill>
                  <a:schemeClr val="bg2"/>
                </a:solidFill>
              </a:rPr>
              <a:t>.</a:t>
            </a:r>
          </a:p>
          <a:p>
            <a:pPr marL="0" indent="0" algn="just" eaLnBrk="1" hangingPunct="1">
              <a:lnSpc>
                <a:spcPct val="140000"/>
              </a:lnSpc>
              <a:spcBef>
                <a:spcPct val="40000"/>
              </a:spcBef>
              <a:buFont typeface="Wingdings" pitchFamily="2" charset="2"/>
              <a:buNone/>
            </a:pPr>
            <a:r>
              <a:rPr lang="pt-BR" sz="2800" dirty="0" smtClean="0">
                <a:solidFill>
                  <a:schemeClr val="bg2"/>
                </a:solidFill>
              </a:rPr>
              <a:t>A nova norma incorporou as possibilidades </a:t>
            </a:r>
            <a:r>
              <a:rPr lang="pt-BR" sz="2800" b="1" dirty="0" smtClean="0">
                <a:solidFill>
                  <a:schemeClr val="bg2"/>
                </a:solidFill>
              </a:rPr>
              <a:t>propiciadas pela tecnologia da informação </a:t>
            </a:r>
            <a:r>
              <a:rPr lang="pt-BR" sz="2800" dirty="0" smtClean="0">
                <a:solidFill>
                  <a:schemeClr val="bg2"/>
                </a:solidFill>
              </a:rPr>
              <a:t>e instituiu a possibilidade de licitações não presenciais – </a:t>
            </a:r>
            <a:r>
              <a:rPr lang="pt-BR" sz="2800" b="1" dirty="0" smtClean="0">
                <a:solidFill>
                  <a:schemeClr val="bg2"/>
                </a:solidFill>
              </a:rPr>
              <a:t>pregão eletrônico</a:t>
            </a:r>
            <a:r>
              <a:rPr lang="pt-BR" sz="2800" dirty="0" smtClean="0">
                <a:solidFill>
                  <a:schemeClr val="bg2"/>
                </a:solidFill>
              </a:rPr>
              <a:t>.</a:t>
            </a:r>
          </a:p>
        </p:txBody>
      </p:sp>
    </p:spTree>
    <p:extLst>
      <p:ext uri="{BB962C8B-B14F-4D97-AF65-F5344CB8AC3E}">
        <p14:creationId xmlns:p14="http://schemas.microsoft.com/office/powerpoint/2010/main" val="413330421"/>
      </p:ext>
    </p:extLst>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914400" y="0"/>
            <a:ext cx="7696200" cy="820738"/>
          </a:xfrm>
        </p:spPr>
        <p:txBody>
          <a:bodyPr/>
          <a:lstStyle/>
          <a:p>
            <a:pPr algn="ctr" eaLnBrk="1" hangingPunct="1"/>
            <a:r>
              <a:rPr lang="pt-BR" sz="3600" dirty="0" smtClean="0">
                <a:latin typeface="Eras Demi ITC" pitchFamily="34" charset="0"/>
              </a:rPr>
              <a:t>3. Lei do Pregão</a:t>
            </a:r>
          </a:p>
        </p:txBody>
      </p:sp>
      <p:sp>
        <p:nvSpPr>
          <p:cNvPr id="157699" name="Rectangle 3"/>
          <p:cNvSpPr>
            <a:spLocks noGrp="1" noChangeArrowheads="1"/>
          </p:cNvSpPr>
          <p:nvPr>
            <p:ph type="body" idx="1"/>
          </p:nvPr>
        </p:nvSpPr>
        <p:spPr>
          <a:xfrm>
            <a:off x="601216" y="980728"/>
            <a:ext cx="8075240" cy="5256584"/>
          </a:xfrm>
        </p:spPr>
        <p:txBody>
          <a:bodyPr/>
          <a:lstStyle/>
          <a:p>
            <a:pPr marL="0" indent="0" algn="just" eaLnBrk="1" hangingPunct="1">
              <a:lnSpc>
                <a:spcPct val="175000"/>
              </a:lnSpc>
              <a:spcBef>
                <a:spcPct val="60000"/>
              </a:spcBef>
              <a:spcAft>
                <a:spcPct val="20000"/>
              </a:spcAft>
              <a:buClr>
                <a:srgbClr val="4D4948"/>
              </a:buClr>
              <a:buFont typeface="Wingdings" pitchFamily="2" charset="2"/>
              <a:buNone/>
            </a:pPr>
            <a:r>
              <a:rPr lang="pt-BR" sz="2800" dirty="0" smtClean="0">
                <a:solidFill>
                  <a:schemeClr val="bg2"/>
                </a:solidFill>
              </a:rPr>
              <a:t>Constitui modalidade distinta e alternativa em relação àquelas previstas na Lei 8.666/1993. Entre suas características peculiares, merece destaque a limitação de seu uso à </a:t>
            </a:r>
            <a:r>
              <a:rPr lang="pt-BR" sz="2800" b="1" dirty="0" smtClean="0">
                <a:solidFill>
                  <a:schemeClr val="bg2"/>
                </a:solidFill>
              </a:rPr>
              <a:t>contratação de bens e serviços comuns</a:t>
            </a:r>
            <a:r>
              <a:rPr lang="pt-BR" sz="2800" dirty="0" smtClean="0">
                <a:solidFill>
                  <a:schemeClr val="bg2"/>
                </a:solidFill>
              </a:rPr>
              <a:t>, independentemente do valor estimado da contratação.</a:t>
            </a:r>
          </a:p>
        </p:txBody>
      </p:sp>
    </p:spTree>
    <p:extLst>
      <p:ext uri="{BB962C8B-B14F-4D97-AF65-F5344CB8AC3E}">
        <p14:creationId xmlns:p14="http://schemas.microsoft.com/office/powerpoint/2010/main" val="252698851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effectLst>
                <a:outerShdw blurRad="38100" dist="38100" dir="2700000" algn="tl">
                  <a:srgbClr val="000000">
                    <a:alpha val="43137"/>
                  </a:srgbClr>
                </a:outerShdw>
              </a:effectLst>
              <a:latin typeface="+mn-lt"/>
            </a:endParaRPr>
          </a:p>
        </p:txBody>
      </p:sp>
      <p:sp>
        <p:nvSpPr>
          <p:cNvPr id="16387" name="Rectangle 3"/>
          <p:cNvSpPr>
            <a:spLocks noGrp="1" noChangeArrowheads="1"/>
          </p:cNvSpPr>
          <p:nvPr>
            <p:ph type="body" idx="1"/>
          </p:nvPr>
        </p:nvSpPr>
        <p:spPr>
          <a:xfrm>
            <a:off x="395536" y="908720"/>
            <a:ext cx="8424936" cy="5328592"/>
          </a:xfrm>
        </p:spPr>
        <p:txBody>
          <a:bodyPr/>
          <a:lstStyle/>
          <a:p>
            <a:pPr marL="0" indent="0" algn="just" eaLnBrk="1" hangingPunct="1">
              <a:lnSpc>
                <a:spcPct val="130000"/>
              </a:lnSpc>
              <a:spcBef>
                <a:spcPts val="600"/>
              </a:spcBef>
              <a:buNone/>
            </a:pPr>
            <a:r>
              <a:rPr lang="pt-BR" sz="2700" dirty="0" smtClean="0">
                <a:solidFill>
                  <a:schemeClr val="bg2"/>
                </a:solidFill>
              </a:rPr>
              <a:t>Esse cenário revela que os parlamentos estão todos </a:t>
            </a:r>
            <a:r>
              <a:rPr lang="pt-BR" sz="2700" u="sng" dirty="0" smtClean="0">
                <a:solidFill>
                  <a:schemeClr val="bg2"/>
                </a:solidFill>
              </a:rPr>
              <a:t>relativamente paralisados </a:t>
            </a:r>
            <a:r>
              <a:rPr lang="pt-BR" sz="2700" dirty="0" smtClean="0">
                <a:solidFill>
                  <a:schemeClr val="bg2"/>
                </a:solidFill>
              </a:rPr>
              <a:t>e tendem a não </a:t>
            </a:r>
            <a:r>
              <a:rPr lang="pt-BR" sz="2700" u="sng" dirty="0" smtClean="0">
                <a:solidFill>
                  <a:schemeClr val="bg2"/>
                </a:solidFill>
              </a:rPr>
              <a:t>responder a sociedade</a:t>
            </a:r>
            <a:r>
              <a:rPr lang="pt-BR" sz="2700" dirty="0" smtClean="0">
                <a:solidFill>
                  <a:schemeClr val="bg2"/>
                </a:solidFill>
              </a:rPr>
              <a:t> na velocidade desejada.</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Na Brasil, isso também é percebido e uma consequência dessa sobrecarga legislativa é a </a:t>
            </a:r>
            <a:r>
              <a:rPr lang="pt-BR" sz="2700" u="sng" dirty="0" err="1" smtClean="0">
                <a:solidFill>
                  <a:schemeClr val="bg2"/>
                </a:solidFill>
              </a:rPr>
              <a:t>judicialização</a:t>
            </a:r>
            <a:r>
              <a:rPr lang="pt-BR" sz="2700" u="sng" dirty="0" smtClean="0">
                <a:solidFill>
                  <a:schemeClr val="bg2"/>
                </a:solidFill>
              </a:rPr>
              <a:t> da política</a:t>
            </a:r>
            <a:r>
              <a:rPr lang="pt-BR" sz="2700" dirty="0" smtClean="0">
                <a:solidFill>
                  <a:schemeClr val="bg2"/>
                </a:solidFill>
              </a:rPr>
              <a:t>. Isto é: algumas questões não resolvidas no espaço político natural chegam ao Poder Judiciário e aos tribunais de contas e, em particular, ao TCU.</a:t>
            </a:r>
          </a:p>
        </p:txBody>
      </p:sp>
    </p:spTree>
    <p:extLst>
      <p:ext uri="{BB962C8B-B14F-4D97-AF65-F5344CB8AC3E}">
        <p14:creationId xmlns:p14="http://schemas.microsoft.com/office/powerpoint/2010/main" val="1586759655"/>
      </p:ext>
    </p:extLst>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90600" y="0"/>
            <a:ext cx="7820025" cy="820738"/>
          </a:xfrm>
        </p:spPr>
        <p:txBody>
          <a:bodyPr/>
          <a:lstStyle/>
          <a:p>
            <a:pPr algn="ctr" eaLnBrk="1" hangingPunct="1"/>
            <a:r>
              <a:rPr lang="pt-BR" sz="4000" dirty="0" smtClean="0">
                <a:latin typeface="Eras Demi ITC" pitchFamily="34" charset="0"/>
              </a:rPr>
              <a:t>3. Lei do Pregão</a:t>
            </a:r>
          </a:p>
        </p:txBody>
      </p:sp>
      <p:sp>
        <p:nvSpPr>
          <p:cNvPr id="10243" name="Rectangle 3"/>
          <p:cNvSpPr>
            <a:spLocks noGrp="1" noChangeArrowheads="1"/>
          </p:cNvSpPr>
          <p:nvPr>
            <p:ph type="body" idx="1"/>
          </p:nvPr>
        </p:nvSpPr>
        <p:spPr>
          <a:xfrm>
            <a:off x="717550" y="981075"/>
            <a:ext cx="8031163" cy="5246688"/>
          </a:xfrm>
        </p:spPr>
        <p:txBody>
          <a:bodyPr/>
          <a:lstStyle/>
          <a:p>
            <a:pPr marL="0" indent="0" algn="just" eaLnBrk="1" hangingPunct="1">
              <a:lnSpc>
                <a:spcPct val="140000"/>
              </a:lnSpc>
              <a:spcBef>
                <a:spcPct val="40000"/>
              </a:spcBef>
              <a:buFont typeface="Wingdings" pitchFamily="2" charset="2"/>
              <a:buNone/>
            </a:pPr>
            <a:r>
              <a:rPr lang="pt-BR" sz="2800" dirty="0" smtClean="0">
                <a:solidFill>
                  <a:schemeClr val="bg2"/>
                </a:solidFill>
              </a:rPr>
              <a:t>Outras características principais:</a:t>
            </a:r>
          </a:p>
          <a:p>
            <a:pPr marL="0" indent="0" algn="just" eaLnBrk="1" hangingPunct="1">
              <a:lnSpc>
                <a:spcPct val="140000"/>
              </a:lnSpc>
              <a:spcBef>
                <a:spcPct val="40000"/>
              </a:spcBef>
              <a:buFont typeface="Wingdings" pitchFamily="2" charset="2"/>
              <a:buChar char="Ø"/>
            </a:pPr>
            <a:r>
              <a:rPr lang="pt-BR" sz="2800" dirty="0" smtClean="0">
                <a:solidFill>
                  <a:schemeClr val="bg2"/>
                </a:solidFill>
              </a:rPr>
              <a:t> possibilidade da </a:t>
            </a:r>
            <a:r>
              <a:rPr lang="pt-BR" sz="2800" b="1" dirty="0" smtClean="0">
                <a:solidFill>
                  <a:schemeClr val="bg2"/>
                </a:solidFill>
              </a:rPr>
              <a:t>disputa mediante apresentação de lances</a:t>
            </a:r>
            <a:r>
              <a:rPr lang="pt-BR" sz="2800" dirty="0" smtClean="0">
                <a:solidFill>
                  <a:schemeClr val="bg2"/>
                </a:solidFill>
              </a:rPr>
              <a:t>, de forma a propiciar maior competitividade; (inciso VIII, art. 4º)</a:t>
            </a:r>
          </a:p>
          <a:p>
            <a:pPr marL="0" indent="0" algn="just" eaLnBrk="1" hangingPunct="1">
              <a:lnSpc>
                <a:spcPct val="140000"/>
              </a:lnSpc>
              <a:spcBef>
                <a:spcPct val="40000"/>
              </a:spcBef>
              <a:buFont typeface="Wingdings" pitchFamily="2" charset="2"/>
              <a:buChar char="Ø"/>
            </a:pPr>
            <a:r>
              <a:rPr lang="pt-BR" sz="2800" dirty="0" smtClean="0">
                <a:solidFill>
                  <a:schemeClr val="bg2"/>
                </a:solidFill>
              </a:rPr>
              <a:t>  </a:t>
            </a:r>
            <a:r>
              <a:rPr lang="pt-BR" sz="2800" b="1" dirty="0" smtClean="0">
                <a:solidFill>
                  <a:schemeClr val="bg2"/>
                </a:solidFill>
              </a:rPr>
              <a:t>análise dos documentos de habilitação somente do primeiro colocado</a:t>
            </a:r>
            <a:r>
              <a:rPr lang="pt-BR" sz="2800" dirty="0" smtClean="0">
                <a:solidFill>
                  <a:schemeClr val="bg2"/>
                </a:solidFill>
              </a:rPr>
              <a:t>; (inciso XII, art. 4º)</a:t>
            </a:r>
          </a:p>
          <a:p>
            <a:pPr marL="0" indent="0" algn="just" eaLnBrk="1" hangingPunct="1">
              <a:lnSpc>
                <a:spcPct val="140000"/>
              </a:lnSpc>
              <a:spcBef>
                <a:spcPct val="40000"/>
              </a:spcBef>
              <a:buFont typeface="Wingdings" pitchFamily="2" charset="2"/>
              <a:buChar char="Ø"/>
            </a:pPr>
            <a:r>
              <a:rPr lang="pt-BR" sz="2800" dirty="0" smtClean="0">
                <a:solidFill>
                  <a:schemeClr val="bg2"/>
                </a:solidFill>
              </a:rPr>
              <a:t> </a:t>
            </a:r>
            <a:r>
              <a:rPr lang="pt-BR" sz="2800" b="1" dirty="0" smtClean="0">
                <a:solidFill>
                  <a:schemeClr val="bg2"/>
                </a:solidFill>
              </a:rPr>
              <a:t>fase recursal única</a:t>
            </a:r>
            <a:r>
              <a:rPr lang="pt-BR" sz="2800" dirty="0" smtClean="0">
                <a:solidFill>
                  <a:schemeClr val="bg2"/>
                </a:solidFill>
              </a:rPr>
              <a:t>; (inciso XVIII, art. 4º)</a:t>
            </a:r>
          </a:p>
        </p:txBody>
      </p:sp>
    </p:spTree>
    <p:extLst>
      <p:ext uri="{BB962C8B-B14F-4D97-AF65-F5344CB8AC3E}">
        <p14:creationId xmlns:p14="http://schemas.microsoft.com/office/powerpoint/2010/main" val="2965430356"/>
      </p:ext>
    </p:extLst>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90600" y="0"/>
            <a:ext cx="7820025" cy="820738"/>
          </a:xfrm>
        </p:spPr>
        <p:txBody>
          <a:bodyPr/>
          <a:lstStyle/>
          <a:p>
            <a:pPr algn="ctr" eaLnBrk="1" hangingPunct="1"/>
            <a:r>
              <a:rPr lang="pt-BR" sz="4000" dirty="0" smtClean="0">
                <a:latin typeface="Eras Demi ITC" pitchFamily="34" charset="0"/>
              </a:rPr>
              <a:t>3. Lei do Pregão</a:t>
            </a:r>
          </a:p>
        </p:txBody>
      </p:sp>
      <p:sp>
        <p:nvSpPr>
          <p:cNvPr id="10243" name="Rectangle 3"/>
          <p:cNvSpPr>
            <a:spLocks noGrp="1" noChangeArrowheads="1"/>
          </p:cNvSpPr>
          <p:nvPr>
            <p:ph type="body" idx="1"/>
          </p:nvPr>
        </p:nvSpPr>
        <p:spPr>
          <a:xfrm>
            <a:off x="717550" y="836712"/>
            <a:ext cx="8174930" cy="5616624"/>
          </a:xfrm>
        </p:spPr>
        <p:txBody>
          <a:bodyPr/>
          <a:lstStyle/>
          <a:p>
            <a:pPr marL="0" indent="0" algn="just" eaLnBrk="1" hangingPunct="1">
              <a:lnSpc>
                <a:spcPct val="140000"/>
              </a:lnSpc>
              <a:spcBef>
                <a:spcPts val="600"/>
              </a:spcBef>
              <a:buFont typeface="Wingdings" pitchFamily="2" charset="2"/>
              <a:buChar char="Ø"/>
            </a:pPr>
            <a:r>
              <a:rPr lang="pt-BR" sz="2800" dirty="0" smtClean="0">
                <a:solidFill>
                  <a:schemeClr val="bg2"/>
                </a:solidFill>
              </a:rPr>
              <a:t> </a:t>
            </a:r>
            <a:r>
              <a:rPr lang="pt-BR" sz="2800" b="1" dirty="0" smtClean="0">
                <a:solidFill>
                  <a:schemeClr val="bg2"/>
                </a:solidFill>
              </a:rPr>
              <a:t>simplificação do sistema de aplicação de penas</a:t>
            </a:r>
            <a:r>
              <a:rPr lang="pt-BR" sz="2800" dirty="0" smtClean="0">
                <a:solidFill>
                  <a:schemeClr val="bg2"/>
                </a:solidFill>
              </a:rPr>
              <a:t>, afasta a possibilidade de um ente federativo interferir nas contratações de outro ente; (art. 7º)</a:t>
            </a:r>
          </a:p>
          <a:p>
            <a:pPr marL="0" indent="0" algn="just" eaLnBrk="1" hangingPunct="1">
              <a:lnSpc>
                <a:spcPct val="140000"/>
              </a:lnSpc>
              <a:spcBef>
                <a:spcPts val="600"/>
              </a:spcBef>
              <a:buFont typeface="Wingdings" pitchFamily="2" charset="2"/>
              <a:buChar char="Ø"/>
            </a:pPr>
            <a:r>
              <a:rPr lang="pt-BR" sz="2800" dirty="0" smtClean="0">
                <a:solidFill>
                  <a:schemeClr val="bg2"/>
                </a:solidFill>
              </a:rPr>
              <a:t> redução de custos operacionais e maior celeridade da contratação;</a:t>
            </a:r>
          </a:p>
          <a:p>
            <a:pPr marL="0" indent="0" algn="just" eaLnBrk="1" hangingPunct="1">
              <a:lnSpc>
                <a:spcPct val="140000"/>
              </a:lnSpc>
              <a:spcBef>
                <a:spcPts val="600"/>
              </a:spcBef>
              <a:buFont typeface="Wingdings" pitchFamily="2" charset="2"/>
              <a:buChar char="Ø"/>
            </a:pPr>
            <a:r>
              <a:rPr lang="pt-BR" sz="2800" dirty="0" smtClean="0"/>
              <a:t> </a:t>
            </a:r>
            <a:r>
              <a:rPr lang="pt-BR" sz="2800" dirty="0" smtClean="0">
                <a:solidFill>
                  <a:schemeClr val="bg2"/>
                </a:solidFill>
              </a:rPr>
              <a:t>maior controle social e competitividade pela </a:t>
            </a:r>
            <a:r>
              <a:rPr lang="pt-BR" sz="2800" b="1" dirty="0" smtClean="0">
                <a:solidFill>
                  <a:schemeClr val="bg2"/>
                </a:solidFill>
              </a:rPr>
              <a:t>divulgação/realização por meio da internet </a:t>
            </a:r>
            <a:r>
              <a:rPr lang="pt-BR" sz="2800" dirty="0" smtClean="0">
                <a:solidFill>
                  <a:schemeClr val="bg2"/>
                </a:solidFill>
              </a:rPr>
              <a:t>(pregão eletrônico);</a:t>
            </a:r>
          </a:p>
        </p:txBody>
      </p:sp>
    </p:spTree>
    <p:extLst>
      <p:ext uri="{BB962C8B-B14F-4D97-AF65-F5344CB8AC3E}">
        <p14:creationId xmlns:p14="http://schemas.microsoft.com/office/powerpoint/2010/main" val="1578432872"/>
      </p:ext>
    </p:extLst>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90600" y="0"/>
            <a:ext cx="7820025" cy="820738"/>
          </a:xfrm>
        </p:spPr>
        <p:txBody>
          <a:bodyPr/>
          <a:lstStyle/>
          <a:p>
            <a:pPr algn="ctr" eaLnBrk="1" hangingPunct="1"/>
            <a:r>
              <a:rPr lang="pt-BR" sz="4000" dirty="0" smtClean="0">
                <a:latin typeface="Eras Demi ITC" pitchFamily="34" charset="0"/>
              </a:rPr>
              <a:t>3. Lei do Pregão</a:t>
            </a:r>
          </a:p>
        </p:txBody>
      </p:sp>
      <p:sp>
        <p:nvSpPr>
          <p:cNvPr id="10243" name="Rectangle 3"/>
          <p:cNvSpPr>
            <a:spLocks noGrp="1" noChangeArrowheads="1"/>
          </p:cNvSpPr>
          <p:nvPr>
            <p:ph type="body" idx="1"/>
          </p:nvPr>
        </p:nvSpPr>
        <p:spPr>
          <a:xfrm>
            <a:off x="717550" y="981075"/>
            <a:ext cx="8031163" cy="5246688"/>
          </a:xfrm>
        </p:spPr>
        <p:txBody>
          <a:bodyPr/>
          <a:lstStyle/>
          <a:p>
            <a:pPr marL="0" indent="0" algn="just" eaLnBrk="1" hangingPunct="1">
              <a:lnSpc>
                <a:spcPct val="140000"/>
              </a:lnSpc>
              <a:spcBef>
                <a:spcPct val="40000"/>
              </a:spcBef>
              <a:buNone/>
            </a:pPr>
            <a:r>
              <a:rPr lang="pt-BR" sz="3600" dirty="0" smtClean="0">
                <a:solidFill>
                  <a:schemeClr val="bg2"/>
                </a:solidFill>
              </a:rPr>
              <a:t>Em 2013, a utilização do </a:t>
            </a:r>
            <a:r>
              <a:rPr lang="pt-BR" sz="3600" b="1" dirty="0" smtClean="0">
                <a:solidFill>
                  <a:schemeClr val="bg2"/>
                </a:solidFill>
              </a:rPr>
              <a:t>pregão eletrônico </a:t>
            </a:r>
            <a:r>
              <a:rPr lang="pt-BR" sz="3600" dirty="0" smtClean="0">
                <a:solidFill>
                  <a:schemeClr val="bg2"/>
                </a:solidFill>
              </a:rPr>
              <a:t>respondeu por 60% do valor das aquisições de bens e serviços efetuadas pela administração pública federal, autárquica e fundacional.</a:t>
            </a:r>
          </a:p>
        </p:txBody>
      </p:sp>
    </p:spTree>
    <p:extLst>
      <p:ext uri="{BB962C8B-B14F-4D97-AF65-F5344CB8AC3E}">
        <p14:creationId xmlns:p14="http://schemas.microsoft.com/office/powerpoint/2010/main" val="2431785453"/>
      </p:ext>
    </p:extLst>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90600" y="0"/>
            <a:ext cx="7820025" cy="820738"/>
          </a:xfrm>
        </p:spPr>
        <p:txBody>
          <a:bodyPr/>
          <a:lstStyle/>
          <a:p>
            <a:pPr algn="ctr" eaLnBrk="1" hangingPunct="1"/>
            <a:r>
              <a:rPr lang="pt-BR" sz="4000" dirty="0" smtClean="0">
                <a:latin typeface="Eras Demi ITC" pitchFamily="34" charset="0"/>
              </a:rPr>
              <a:t>4. RDC</a:t>
            </a:r>
          </a:p>
        </p:txBody>
      </p:sp>
      <p:sp>
        <p:nvSpPr>
          <p:cNvPr id="11267" name="Rectangle 3"/>
          <p:cNvSpPr>
            <a:spLocks noGrp="1" noChangeArrowheads="1"/>
          </p:cNvSpPr>
          <p:nvPr>
            <p:ph type="body" idx="1"/>
          </p:nvPr>
        </p:nvSpPr>
        <p:spPr>
          <a:xfrm>
            <a:off x="376238" y="764704"/>
            <a:ext cx="8372226" cy="5544021"/>
          </a:xfrm>
        </p:spPr>
        <p:txBody>
          <a:bodyPr/>
          <a:lstStyle/>
          <a:p>
            <a:pPr marL="0" indent="0" algn="just" eaLnBrk="1" hangingPunct="1">
              <a:lnSpc>
                <a:spcPct val="130000"/>
              </a:lnSpc>
              <a:spcBef>
                <a:spcPts val="600"/>
              </a:spcBef>
              <a:buFont typeface="Wingdings" pitchFamily="2" charset="2"/>
              <a:buNone/>
            </a:pPr>
            <a:endParaRPr lang="pt-BR" sz="2800" dirty="0" smtClean="0">
              <a:solidFill>
                <a:schemeClr val="bg2"/>
              </a:solidFill>
            </a:endParaRPr>
          </a:p>
          <a:p>
            <a:pPr marL="0" indent="0" algn="just" eaLnBrk="1" hangingPunct="1">
              <a:lnSpc>
                <a:spcPct val="150000"/>
              </a:lnSpc>
              <a:spcBef>
                <a:spcPts val="600"/>
              </a:spcBef>
              <a:buFont typeface="Wingdings" pitchFamily="2" charset="2"/>
              <a:buNone/>
            </a:pPr>
            <a:r>
              <a:rPr lang="pt-BR" sz="3200" dirty="0" smtClean="0">
                <a:solidFill>
                  <a:schemeClr val="bg2"/>
                </a:solidFill>
              </a:rPr>
              <a:t>Em outra etapa de modernização legislativa dos procedimentos de contratações públicas, foi editada a Lei 12.462/2011 (</a:t>
            </a:r>
            <a:r>
              <a:rPr lang="pt-BR" sz="3200" b="1" dirty="0" smtClean="0">
                <a:solidFill>
                  <a:schemeClr val="bg2"/>
                </a:solidFill>
              </a:rPr>
              <a:t>Regime Diferenciado de Contratação – RDC</a:t>
            </a:r>
            <a:r>
              <a:rPr lang="pt-BR" sz="3200" dirty="0" smtClean="0">
                <a:solidFill>
                  <a:schemeClr val="bg2"/>
                </a:solidFill>
              </a:rPr>
              <a:t>).</a:t>
            </a:r>
          </a:p>
          <a:p>
            <a:pPr marL="0" indent="0" algn="just" eaLnBrk="1" hangingPunct="1">
              <a:lnSpc>
                <a:spcPct val="130000"/>
              </a:lnSpc>
              <a:spcBef>
                <a:spcPts val="600"/>
              </a:spcBef>
              <a:buFont typeface="Wingdings" pitchFamily="2" charset="2"/>
              <a:buNone/>
            </a:pPr>
            <a:endParaRPr lang="pt-BR" sz="2800" dirty="0" smtClean="0">
              <a:solidFill>
                <a:schemeClr val="bg2"/>
              </a:solidFill>
            </a:endParaRPr>
          </a:p>
        </p:txBody>
      </p:sp>
    </p:spTree>
    <p:extLst>
      <p:ext uri="{BB962C8B-B14F-4D97-AF65-F5344CB8AC3E}">
        <p14:creationId xmlns:p14="http://schemas.microsoft.com/office/powerpoint/2010/main" val="3887106440"/>
      </p:ext>
    </p:extLst>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90600" y="0"/>
            <a:ext cx="7820025" cy="820738"/>
          </a:xfrm>
        </p:spPr>
        <p:txBody>
          <a:bodyPr/>
          <a:lstStyle/>
          <a:p>
            <a:pPr algn="ctr" eaLnBrk="1" hangingPunct="1"/>
            <a:r>
              <a:rPr lang="pt-BR" sz="4000" dirty="0" smtClean="0">
                <a:latin typeface="Eras Demi ITC" pitchFamily="34" charset="0"/>
              </a:rPr>
              <a:t>4. RDC</a:t>
            </a:r>
          </a:p>
        </p:txBody>
      </p:sp>
      <p:sp>
        <p:nvSpPr>
          <p:cNvPr id="11267" name="Rectangle 3"/>
          <p:cNvSpPr>
            <a:spLocks noGrp="1" noChangeArrowheads="1"/>
          </p:cNvSpPr>
          <p:nvPr>
            <p:ph type="body" idx="1"/>
          </p:nvPr>
        </p:nvSpPr>
        <p:spPr>
          <a:xfrm>
            <a:off x="376238" y="764704"/>
            <a:ext cx="8372226" cy="5544021"/>
          </a:xfrm>
        </p:spPr>
        <p:txBody>
          <a:bodyPr/>
          <a:lstStyle/>
          <a:p>
            <a:pPr marL="0" indent="0" algn="just" eaLnBrk="1" hangingPunct="1">
              <a:lnSpc>
                <a:spcPct val="130000"/>
              </a:lnSpc>
              <a:spcBef>
                <a:spcPts val="600"/>
              </a:spcBef>
              <a:buFont typeface="Wingdings" pitchFamily="2" charset="2"/>
              <a:buNone/>
            </a:pPr>
            <a:r>
              <a:rPr lang="pt-BR" sz="2800" dirty="0" smtClean="0">
                <a:solidFill>
                  <a:schemeClr val="bg2"/>
                </a:solidFill>
              </a:rPr>
              <a:t>Inicialmente aplicável às ações necessárias à realização da Copa do Mundo de 2014 e das Olimpíadas de 2016, incluindo a ampliação de aeroportos, o RDC foi posteriormente estendido para:</a:t>
            </a:r>
          </a:p>
          <a:p>
            <a:pPr marL="0" indent="0" algn="just" eaLnBrk="1" hangingPunct="1">
              <a:lnSpc>
                <a:spcPct val="130000"/>
              </a:lnSpc>
              <a:spcBef>
                <a:spcPts val="1200"/>
              </a:spcBef>
              <a:buFont typeface="Wingdings" pitchFamily="2" charset="2"/>
              <a:buChar char="Ø"/>
            </a:pPr>
            <a:r>
              <a:rPr lang="pt-BR" sz="2800" dirty="0" smtClean="0">
                <a:solidFill>
                  <a:schemeClr val="bg2"/>
                </a:solidFill>
              </a:rPr>
              <a:t> ações integrantes do </a:t>
            </a:r>
            <a:r>
              <a:rPr lang="pt-BR" sz="2800" b="1" dirty="0" smtClean="0">
                <a:solidFill>
                  <a:schemeClr val="bg2"/>
                </a:solidFill>
              </a:rPr>
              <a:t>Programa de Aceleração do Crescimento – PAC</a:t>
            </a:r>
            <a:r>
              <a:rPr lang="pt-BR" sz="2800" dirty="0" smtClean="0">
                <a:solidFill>
                  <a:schemeClr val="bg2"/>
                </a:solidFill>
              </a:rPr>
              <a:t>;</a:t>
            </a:r>
          </a:p>
          <a:p>
            <a:pPr marL="0" indent="0" algn="just" eaLnBrk="1" hangingPunct="1">
              <a:lnSpc>
                <a:spcPct val="160000"/>
              </a:lnSpc>
              <a:spcBef>
                <a:spcPct val="40000"/>
              </a:spcBef>
              <a:buFont typeface="Wingdings" pitchFamily="2" charset="2"/>
              <a:buChar char="Ø"/>
            </a:pPr>
            <a:r>
              <a:rPr lang="pt-BR" sz="2800" dirty="0" smtClean="0">
                <a:solidFill>
                  <a:schemeClr val="bg2"/>
                </a:solidFill>
              </a:rPr>
              <a:t> obras e serviços de engenharia no âmbito dos sistemas públicos de  </a:t>
            </a:r>
            <a:r>
              <a:rPr lang="pt-BR" sz="2800" b="1" dirty="0" smtClean="0">
                <a:solidFill>
                  <a:schemeClr val="bg2"/>
                </a:solidFill>
              </a:rPr>
              <a:t>ensino e saúde</a:t>
            </a:r>
            <a:r>
              <a:rPr lang="pt-BR" sz="2800" dirty="0" smtClean="0">
                <a:solidFill>
                  <a:schemeClr val="bg2"/>
                </a:solidFill>
              </a:rPr>
              <a:t>;</a:t>
            </a:r>
          </a:p>
          <a:p>
            <a:pPr marL="0" indent="0" algn="just" eaLnBrk="1" hangingPunct="1">
              <a:lnSpc>
                <a:spcPct val="130000"/>
              </a:lnSpc>
              <a:spcBef>
                <a:spcPts val="600"/>
              </a:spcBef>
              <a:buFont typeface="Wingdings" pitchFamily="2" charset="2"/>
              <a:buNone/>
            </a:pPr>
            <a:endParaRPr lang="pt-BR" sz="2800" dirty="0" smtClean="0">
              <a:solidFill>
                <a:schemeClr val="bg2"/>
              </a:solidFill>
            </a:endParaRPr>
          </a:p>
        </p:txBody>
      </p:sp>
    </p:spTree>
    <p:extLst>
      <p:ext uri="{BB962C8B-B14F-4D97-AF65-F5344CB8AC3E}">
        <p14:creationId xmlns:p14="http://schemas.microsoft.com/office/powerpoint/2010/main" val="4076671019"/>
      </p:ext>
    </p:extLst>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90600" y="0"/>
            <a:ext cx="7820025" cy="820738"/>
          </a:xfrm>
        </p:spPr>
        <p:txBody>
          <a:bodyPr/>
          <a:lstStyle/>
          <a:p>
            <a:pPr algn="ctr" eaLnBrk="1" hangingPunct="1"/>
            <a:r>
              <a:rPr lang="pt-BR" sz="4000" dirty="0" smtClean="0">
                <a:latin typeface="Eras Demi ITC" pitchFamily="34" charset="0"/>
              </a:rPr>
              <a:t>4. RDC</a:t>
            </a:r>
          </a:p>
        </p:txBody>
      </p:sp>
      <p:sp>
        <p:nvSpPr>
          <p:cNvPr id="12291" name="Rectangle 3"/>
          <p:cNvSpPr>
            <a:spLocks noGrp="1" noChangeArrowheads="1"/>
          </p:cNvSpPr>
          <p:nvPr>
            <p:ph type="body" idx="1"/>
          </p:nvPr>
        </p:nvSpPr>
        <p:spPr>
          <a:xfrm>
            <a:off x="323528" y="692696"/>
            <a:ext cx="8640960" cy="5544616"/>
          </a:xfrm>
        </p:spPr>
        <p:txBody>
          <a:bodyPr/>
          <a:lstStyle/>
          <a:p>
            <a:pPr marL="0" indent="0" algn="just" eaLnBrk="1" hangingPunct="1">
              <a:lnSpc>
                <a:spcPct val="160000"/>
              </a:lnSpc>
              <a:spcBef>
                <a:spcPts val="600"/>
              </a:spcBef>
              <a:buFont typeface="Wingdings" pitchFamily="2" charset="2"/>
              <a:buChar char="Ø"/>
            </a:pPr>
            <a:r>
              <a:rPr lang="pt-BR" sz="3200" b="1" dirty="0" smtClean="0">
                <a:solidFill>
                  <a:schemeClr val="bg2"/>
                </a:solidFill>
              </a:rPr>
              <a:t> </a:t>
            </a:r>
            <a:r>
              <a:rPr lang="pt-BR" dirty="0" smtClean="0">
                <a:solidFill>
                  <a:schemeClr val="bg2"/>
                </a:solidFill>
              </a:rPr>
              <a:t>modernização, construção, ampliação ou reforma de </a:t>
            </a:r>
            <a:r>
              <a:rPr lang="pt-BR" b="1" dirty="0" smtClean="0">
                <a:solidFill>
                  <a:schemeClr val="bg2"/>
                </a:solidFill>
              </a:rPr>
              <a:t>aeródromos públicos</a:t>
            </a:r>
            <a:r>
              <a:rPr lang="pt-BR" dirty="0" smtClean="0">
                <a:solidFill>
                  <a:schemeClr val="bg2"/>
                </a:solidFill>
              </a:rPr>
              <a:t>;</a:t>
            </a:r>
          </a:p>
          <a:p>
            <a:pPr marL="0" indent="0" algn="just" eaLnBrk="1" hangingPunct="1">
              <a:lnSpc>
                <a:spcPct val="160000"/>
              </a:lnSpc>
              <a:spcBef>
                <a:spcPts val="600"/>
              </a:spcBef>
              <a:buFont typeface="Wingdings" pitchFamily="2" charset="2"/>
              <a:buChar char="Ø"/>
            </a:pPr>
            <a:r>
              <a:rPr lang="pt-BR" dirty="0" smtClean="0">
                <a:solidFill>
                  <a:schemeClr val="bg2"/>
                </a:solidFill>
              </a:rPr>
              <a:t> modernização, construção, ampliação ou reforma de </a:t>
            </a:r>
            <a:r>
              <a:rPr lang="pt-BR" b="1" dirty="0" smtClean="0">
                <a:solidFill>
                  <a:schemeClr val="bg2"/>
                </a:solidFill>
              </a:rPr>
              <a:t>armazéns </a:t>
            </a:r>
            <a:r>
              <a:rPr lang="pt-BR" dirty="0" smtClean="0">
                <a:solidFill>
                  <a:schemeClr val="bg2"/>
                </a:solidFill>
              </a:rPr>
              <a:t>destinados às atividades de guarda e conservação de produtos agropecuários;</a:t>
            </a:r>
          </a:p>
          <a:p>
            <a:pPr marL="0" indent="0" algn="just" eaLnBrk="1" hangingPunct="1">
              <a:lnSpc>
                <a:spcPct val="160000"/>
              </a:lnSpc>
              <a:spcBef>
                <a:spcPts val="600"/>
              </a:spcBef>
              <a:buFont typeface="Wingdings" pitchFamily="2" charset="2"/>
              <a:buChar char="Ø"/>
            </a:pPr>
            <a:r>
              <a:rPr lang="pt-BR" dirty="0" smtClean="0">
                <a:solidFill>
                  <a:schemeClr val="bg2"/>
                </a:solidFill>
              </a:rPr>
              <a:t> obras e serviços no âmbito do Programa Nacional de Dragagem Portuária e Hidroviária II;</a:t>
            </a:r>
          </a:p>
          <a:p>
            <a:pPr marL="0" indent="0" algn="just" eaLnBrk="1" hangingPunct="1">
              <a:lnSpc>
                <a:spcPct val="160000"/>
              </a:lnSpc>
              <a:spcBef>
                <a:spcPts val="600"/>
              </a:spcBef>
              <a:buFont typeface="Wingdings" pitchFamily="2" charset="2"/>
              <a:buChar char="Ø"/>
            </a:pPr>
            <a:r>
              <a:rPr lang="pt-BR" dirty="0" smtClean="0">
                <a:solidFill>
                  <a:schemeClr val="bg2"/>
                </a:solidFill>
              </a:rPr>
              <a:t> construção, reforma e ampliação de estabelecimentos penais e unidades de atendimento socioeducativo.</a:t>
            </a:r>
            <a:endParaRPr lang="pt-BR" dirty="0" smtClean="0">
              <a:solidFill>
                <a:srgbClr val="4D4948"/>
              </a:solidFill>
            </a:endParaRPr>
          </a:p>
        </p:txBody>
      </p:sp>
    </p:spTree>
    <p:extLst>
      <p:ext uri="{BB962C8B-B14F-4D97-AF65-F5344CB8AC3E}">
        <p14:creationId xmlns:p14="http://schemas.microsoft.com/office/powerpoint/2010/main" val="140888735"/>
      </p:ext>
    </p:extLst>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90600" y="0"/>
            <a:ext cx="7820025" cy="820738"/>
          </a:xfrm>
        </p:spPr>
        <p:txBody>
          <a:bodyPr/>
          <a:lstStyle/>
          <a:p>
            <a:pPr algn="ctr" eaLnBrk="1" hangingPunct="1"/>
            <a:r>
              <a:rPr lang="pt-BR" sz="4000" dirty="0" smtClean="0">
                <a:latin typeface="Eras Demi ITC" pitchFamily="34" charset="0"/>
              </a:rPr>
              <a:t>4. RDC</a:t>
            </a:r>
          </a:p>
        </p:txBody>
      </p:sp>
      <p:sp>
        <p:nvSpPr>
          <p:cNvPr id="12291" name="Rectangle 3"/>
          <p:cNvSpPr>
            <a:spLocks noGrp="1" noChangeArrowheads="1"/>
          </p:cNvSpPr>
          <p:nvPr>
            <p:ph type="body" idx="1"/>
          </p:nvPr>
        </p:nvSpPr>
        <p:spPr>
          <a:xfrm>
            <a:off x="323528" y="908720"/>
            <a:ext cx="8640960" cy="5544616"/>
          </a:xfrm>
        </p:spPr>
        <p:txBody>
          <a:bodyPr/>
          <a:lstStyle/>
          <a:p>
            <a:pPr marL="0" indent="0" algn="just" eaLnBrk="1" hangingPunct="1">
              <a:lnSpc>
                <a:spcPct val="160000"/>
              </a:lnSpc>
              <a:spcBef>
                <a:spcPct val="40000"/>
              </a:spcBef>
              <a:buNone/>
            </a:pPr>
            <a:r>
              <a:rPr lang="pt-BR" sz="2800" dirty="0" smtClean="0">
                <a:solidFill>
                  <a:schemeClr val="bg2"/>
                </a:solidFill>
              </a:rPr>
              <a:t>Tendência de alteração do foco de regulamentação das contratações públicas.</a:t>
            </a:r>
          </a:p>
          <a:p>
            <a:pPr marL="0" indent="0" algn="just" eaLnBrk="1" hangingPunct="1">
              <a:lnSpc>
                <a:spcPct val="160000"/>
              </a:lnSpc>
              <a:spcBef>
                <a:spcPct val="40000"/>
              </a:spcBef>
              <a:buNone/>
            </a:pPr>
            <a:r>
              <a:rPr lang="pt-BR" sz="2800" dirty="0" smtClean="0">
                <a:solidFill>
                  <a:schemeClr val="bg2"/>
                </a:solidFill>
              </a:rPr>
              <a:t>Parte-se de uma tendência com foco  </a:t>
            </a:r>
            <a:r>
              <a:rPr lang="pt-BR" sz="2800" b="1" dirty="0" smtClean="0">
                <a:solidFill>
                  <a:schemeClr val="bg2"/>
                </a:solidFill>
              </a:rPr>
              <a:t>no procedimento</a:t>
            </a:r>
            <a:r>
              <a:rPr lang="pt-BR" sz="2800" dirty="0" smtClean="0">
                <a:solidFill>
                  <a:schemeClr val="bg2"/>
                </a:solidFill>
              </a:rPr>
              <a:t> para um enfoque de caráter </a:t>
            </a:r>
            <a:r>
              <a:rPr lang="pt-BR" sz="2800" b="1" dirty="0" smtClean="0">
                <a:solidFill>
                  <a:schemeClr val="bg2"/>
                </a:solidFill>
              </a:rPr>
              <a:t>finalístico</a:t>
            </a:r>
            <a:r>
              <a:rPr lang="pt-BR" sz="2800" dirty="0" smtClean="0">
                <a:solidFill>
                  <a:schemeClr val="bg2"/>
                </a:solidFill>
              </a:rPr>
              <a:t>, com ênfase nos </a:t>
            </a:r>
            <a:r>
              <a:rPr lang="pt-BR" sz="2800" b="1" dirty="0" smtClean="0">
                <a:solidFill>
                  <a:schemeClr val="bg2"/>
                </a:solidFill>
              </a:rPr>
              <a:t>resultados.</a:t>
            </a:r>
          </a:p>
          <a:p>
            <a:pPr marL="0" indent="0" algn="just" eaLnBrk="1" hangingPunct="1">
              <a:lnSpc>
                <a:spcPct val="160000"/>
              </a:lnSpc>
              <a:spcBef>
                <a:spcPct val="40000"/>
              </a:spcBef>
              <a:buNone/>
            </a:pPr>
            <a:r>
              <a:rPr lang="pt-BR" sz="2800" dirty="0" smtClean="0">
                <a:solidFill>
                  <a:schemeClr val="bg2"/>
                </a:solidFill>
              </a:rPr>
              <a:t>Foco no atendimento do interesse público mediante a </a:t>
            </a:r>
            <a:r>
              <a:rPr lang="pt-BR" sz="2800" b="1" dirty="0" smtClean="0">
                <a:solidFill>
                  <a:schemeClr val="bg2"/>
                </a:solidFill>
              </a:rPr>
              <a:t>busca da proposta mais vantajosa</a:t>
            </a:r>
            <a:r>
              <a:rPr lang="pt-BR" sz="2800" dirty="0" smtClean="0">
                <a:solidFill>
                  <a:schemeClr val="bg2"/>
                </a:solidFill>
              </a:rPr>
              <a:t>.</a:t>
            </a:r>
          </a:p>
          <a:p>
            <a:pPr marL="0" indent="0" algn="just" eaLnBrk="1" hangingPunct="1">
              <a:lnSpc>
                <a:spcPct val="160000"/>
              </a:lnSpc>
              <a:spcBef>
                <a:spcPct val="40000"/>
              </a:spcBef>
              <a:buNone/>
            </a:pPr>
            <a:endParaRPr lang="pt-BR" sz="2800" dirty="0" smtClean="0">
              <a:solidFill>
                <a:schemeClr val="bg2"/>
              </a:solidFill>
            </a:endParaRPr>
          </a:p>
          <a:p>
            <a:pPr marL="0" indent="0" algn="just" eaLnBrk="1" hangingPunct="1">
              <a:lnSpc>
                <a:spcPct val="160000"/>
              </a:lnSpc>
              <a:spcBef>
                <a:spcPct val="40000"/>
              </a:spcBef>
              <a:buNone/>
            </a:pPr>
            <a:endParaRPr lang="pt-BR" sz="2800" dirty="0" smtClean="0">
              <a:solidFill>
                <a:schemeClr val="bg2"/>
              </a:solidFill>
            </a:endParaRPr>
          </a:p>
          <a:p>
            <a:pPr marL="0" indent="0" algn="just" eaLnBrk="1" hangingPunct="1">
              <a:lnSpc>
                <a:spcPct val="160000"/>
              </a:lnSpc>
              <a:spcBef>
                <a:spcPct val="40000"/>
              </a:spcBef>
              <a:buNone/>
            </a:pPr>
            <a:endParaRPr lang="pt-BR" sz="2800" dirty="0" smtClean="0">
              <a:solidFill>
                <a:schemeClr val="bg2"/>
              </a:solidFill>
            </a:endParaRPr>
          </a:p>
          <a:p>
            <a:pPr marL="0" indent="0" algn="just" eaLnBrk="1" hangingPunct="1">
              <a:lnSpc>
                <a:spcPct val="130000"/>
              </a:lnSpc>
              <a:spcBef>
                <a:spcPts val="1200"/>
              </a:spcBef>
              <a:buNone/>
            </a:pPr>
            <a:endParaRPr lang="pt-BR" sz="2800" dirty="0" smtClean="0">
              <a:solidFill>
                <a:schemeClr val="bg2"/>
              </a:solidFill>
            </a:endParaRPr>
          </a:p>
          <a:p>
            <a:pPr marL="0" indent="0" algn="just" eaLnBrk="1" hangingPunct="1">
              <a:lnSpc>
                <a:spcPct val="160000"/>
              </a:lnSpc>
              <a:spcBef>
                <a:spcPct val="40000"/>
              </a:spcBef>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18076848"/>
      </p:ext>
    </p:extLst>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539750" y="981075"/>
            <a:ext cx="8245475" cy="5256213"/>
          </a:xfrm>
        </p:spPr>
        <p:txBody>
          <a:bodyPr/>
          <a:lstStyle/>
          <a:p>
            <a:pPr marL="0" indent="0" algn="just" eaLnBrk="1" hangingPunct="1">
              <a:lnSpc>
                <a:spcPct val="140000"/>
              </a:lnSpc>
              <a:spcBef>
                <a:spcPts val="1800"/>
              </a:spcBef>
              <a:buFont typeface="Wingdings" pitchFamily="2" charset="2"/>
              <a:buNone/>
            </a:pPr>
            <a:r>
              <a:rPr lang="pt-BR" sz="2600" dirty="0" smtClean="0">
                <a:solidFill>
                  <a:schemeClr val="bg2"/>
                </a:solidFill>
              </a:rPr>
              <a:t>A </a:t>
            </a:r>
            <a:r>
              <a:rPr lang="pt-BR" sz="2600" b="1" dirty="0" smtClean="0">
                <a:solidFill>
                  <a:schemeClr val="bg2"/>
                </a:solidFill>
              </a:rPr>
              <a:t>adoção do regime diferenciado é opcional </a:t>
            </a:r>
            <a:r>
              <a:rPr lang="pt-BR" sz="2600" dirty="0" smtClean="0">
                <a:solidFill>
                  <a:schemeClr val="bg2"/>
                </a:solidFill>
              </a:rPr>
              <a:t>e, quando adotada, deverá constar de forma expressa do instrumento convocatório e resultará no afastamento das normas contidas na Lei 8.666/1993, exceto nos casos expressamente previstos no diploma do regime especial.</a:t>
            </a:r>
          </a:p>
          <a:p>
            <a:pPr marL="0" indent="0" algn="just" eaLnBrk="1" hangingPunct="1">
              <a:lnSpc>
                <a:spcPct val="140000"/>
              </a:lnSpc>
              <a:spcBef>
                <a:spcPts val="1800"/>
              </a:spcBef>
              <a:buFont typeface="Wingdings" pitchFamily="2" charset="2"/>
              <a:buNone/>
            </a:pPr>
            <a:r>
              <a:rPr lang="pt-BR" sz="2600" dirty="0" smtClean="0">
                <a:solidFill>
                  <a:schemeClr val="bg2"/>
                </a:solidFill>
              </a:rPr>
              <a:t>Assim, ao contrário do que ocorre com a modalidade pregão, a Lei 8.666/1993 não terá aplicação subsidiária ao novo regime.</a:t>
            </a:r>
          </a:p>
        </p:txBody>
      </p:sp>
      <p:sp>
        <p:nvSpPr>
          <p:cNvPr id="5" name="Rectangle 2"/>
          <p:cNvSpPr>
            <a:spLocks noGrp="1" noChangeArrowheads="1"/>
          </p:cNvSpPr>
          <p:nvPr>
            <p:ph type="title"/>
          </p:nvPr>
        </p:nvSpPr>
        <p:spPr>
          <a:xfrm>
            <a:off x="990600" y="0"/>
            <a:ext cx="7820025" cy="820738"/>
          </a:xfrm>
        </p:spPr>
        <p:txBody>
          <a:bodyPr/>
          <a:lstStyle/>
          <a:p>
            <a:pPr algn="ctr" eaLnBrk="1" hangingPunct="1"/>
            <a:r>
              <a:rPr lang="pt-BR" sz="4000" dirty="0" smtClean="0">
                <a:latin typeface="Eras Demi ITC" pitchFamily="34" charset="0"/>
              </a:rPr>
              <a:t>4. RDC</a:t>
            </a:r>
          </a:p>
        </p:txBody>
      </p:sp>
    </p:spTree>
    <p:extLst>
      <p:ext uri="{BB962C8B-B14F-4D97-AF65-F5344CB8AC3E}">
        <p14:creationId xmlns:p14="http://schemas.microsoft.com/office/powerpoint/2010/main" val="3707359359"/>
      </p:ext>
    </p:extLst>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539750" y="981075"/>
            <a:ext cx="8174038" cy="5329238"/>
          </a:xfrm>
        </p:spPr>
        <p:txBody>
          <a:bodyPr/>
          <a:lstStyle/>
          <a:p>
            <a:pPr marL="0" indent="0" algn="just" eaLnBrk="1" hangingPunct="1">
              <a:lnSpc>
                <a:spcPct val="140000"/>
              </a:lnSpc>
              <a:spcBef>
                <a:spcPts val="2400"/>
              </a:spcBef>
              <a:buFont typeface="Wingdings" pitchFamily="2" charset="2"/>
              <a:buNone/>
            </a:pPr>
            <a:r>
              <a:rPr lang="pt-BR" sz="2600" dirty="0" smtClean="0">
                <a:solidFill>
                  <a:schemeClr val="bg2"/>
                </a:solidFill>
              </a:rPr>
              <a:t>Entretanto, o art. 4º da Lei de Introdução às normas do Direito Brasileiro estabelece que: “Quando a lei for omissa, o juiz decidirá o caso de acordo com a analogia, os costumes e os princípios gerais de direito”.</a:t>
            </a:r>
          </a:p>
          <a:p>
            <a:pPr marL="0" indent="0" algn="just" eaLnBrk="1" hangingPunct="1">
              <a:lnSpc>
                <a:spcPct val="140000"/>
              </a:lnSpc>
              <a:spcBef>
                <a:spcPts val="2400"/>
              </a:spcBef>
              <a:buFont typeface="Wingdings" pitchFamily="2" charset="2"/>
              <a:buNone/>
            </a:pPr>
            <a:r>
              <a:rPr lang="pt-BR" sz="2600" dirty="0" smtClean="0">
                <a:solidFill>
                  <a:schemeClr val="bg2"/>
                </a:solidFill>
              </a:rPr>
              <a:t>Assim, na eventual constatação de lacuna jurídica quando da aplicação do Regime Diferenciado, não se pode descartar a aplicação da Lei 8.666/1993 de forma analógica. </a:t>
            </a:r>
          </a:p>
        </p:txBody>
      </p:sp>
      <p:sp>
        <p:nvSpPr>
          <p:cNvPr id="5" name="Rectangle 2"/>
          <p:cNvSpPr>
            <a:spLocks noGrp="1" noChangeArrowheads="1"/>
          </p:cNvSpPr>
          <p:nvPr>
            <p:ph type="title"/>
          </p:nvPr>
        </p:nvSpPr>
        <p:spPr>
          <a:xfrm>
            <a:off x="990600" y="-22860"/>
            <a:ext cx="7820025" cy="820738"/>
          </a:xfrm>
        </p:spPr>
        <p:txBody>
          <a:bodyPr/>
          <a:lstStyle/>
          <a:p>
            <a:pPr algn="ctr" eaLnBrk="1" hangingPunct="1"/>
            <a:r>
              <a:rPr lang="pt-BR" sz="3600" dirty="0" smtClean="0">
                <a:latin typeface="Eras Demi ITC" pitchFamily="34" charset="0"/>
              </a:rPr>
              <a:t>4. RDC</a:t>
            </a:r>
          </a:p>
        </p:txBody>
      </p:sp>
    </p:spTree>
    <p:extLst>
      <p:ext uri="{BB962C8B-B14F-4D97-AF65-F5344CB8AC3E}">
        <p14:creationId xmlns:p14="http://schemas.microsoft.com/office/powerpoint/2010/main" val="1630930546"/>
      </p:ext>
    </p:extLst>
  </p:cSld>
  <p:clrMapOvr>
    <a:masterClrMapping/>
  </p:clrMapOv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16013" y="0"/>
            <a:ext cx="7696200" cy="820738"/>
          </a:xfrm>
        </p:spPr>
        <p:txBody>
          <a:bodyPr/>
          <a:lstStyle/>
          <a:p>
            <a:pPr marL="541338" indent="-541338" algn="ctr" eaLnBrk="1" hangingPunct="1">
              <a:lnSpc>
                <a:spcPts val="2800"/>
              </a:lnSpc>
              <a:buFont typeface="Wingdings" pitchFamily="2" charset="2"/>
              <a:buNone/>
            </a:pPr>
            <a:r>
              <a:rPr lang="pt-BR" sz="2800" dirty="0" smtClean="0">
                <a:latin typeface="Eras Demi ITC" pitchFamily="34" charset="0"/>
              </a:rPr>
              <a:t/>
            </a:r>
            <a:br>
              <a:rPr lang="pt-BR" sz="2800" dirty="0" smtClean="0">
                <a:latin typeface="Eras Demi ITC" pitchFamily="34" charset="0"/>
              </a:rPr>
            </a:br>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Princípios e Diretrizes  Aplicáveis </a:t>
            </a:r>
            <a:br>
              <a:rPr lang="pt-BR" sz="2800" dirty="0" smtClean="0">
                <a:latin typeface="Eras Demi ITC" pitchFamily="34" charset="0"/>
              </a:rPr>
            </a:br>
            <a:endParaRPr lang="pt-BR" sz="2800" dirty="0" smtClean="0">
              <a:latin typeface="Eras Demi ITC" pitchFamily="34" charset="0"/>
            </a:endParaRPr>
          </a:p>
        </p:txBody>
      </p:sp>
      <p:sp>
        <p:nvSpPr>
          <p:cNvPr id="17411" name="Rectangle 3"/>
          <p:cNvSpPr>
            <a:spLocks noGrp="1" noChangeArrowheads="1"/>
          </p:cNvSpPr>
          <p:nvPr>
            <p:ph idx="1"/>
          </p:nvPr>
        </p:nvSpPr>
        <p:spPr>
          <a:xfrm>
            <a:off x="395537" y="836613"/>
            <a:ext cx="8416676" cy="5616575"/>
          </a:xfrm>
        </p:spPr>
        <p:txBody>
          <a:bodyPr/>
          <a:lstStyle/>
          <a:p>
            <a:pPr marL="0" indent="0" algn="just" eaLnBrk="1" hangingPunct="1">
              <a:spcBef>
                <a:spcPts val="0"/>
              </a:spcBef>
              <a:spcAft>
                <a:spcPts val="600"/>
              </a:spcAft>
              <a:buFont typeface="Wingdings" pitchFamily="2" charset="2"/>
              <a:buNone/>
            </a:pPr>
            <a:r>
              <a:rPr lang="pt-BR" sz="2800" dirty="0" smtClean="0">
                <a:solidFill>
                  <a:schemeClr val="bg2"/>
                </a:solidFill>
              </a:rPr>
              <a:t>Tal qual as demais modalidades licitatórias já estabelecidas em lei, o regime simplificado deverá ser regido pelos seguintes princípios :</a:t>
            </a:r>
          </a:p>
          <a:p>
            <a:pPr marL="1258888" lvl="3" indent="-457200" eaLnBrk="1" hangingPunct="1">
              <a:lnSpc>
                <a:spcPct val="114000"/>
              </a:lnSpc>
              <a:spcBef>
                <a:spcPct val="0"/>
              </a:spcBef>
              <a:buFont typeface="Wingdings" pitchFamily="2" charset="2"/>
              <a:buChar char="Ø"/>
            </a:pPr>
            <a:r>
              <a:rPr lang="pt-BR" dirty="0" smtClean="0">
                <a:solidFill>
                  <a:schemeClr val="bg2"/>
                </a:solidFill>
              </a:rPr>
              <a:t> legalidade; </a:t>
            </a:r>
          </a:p>
          <a:p>
            <a:pPr marL="1258888" lvl="3" indent="-457200" eaLnBrk="1" hangingPunct="1">
              <a:lnSpc>
                <a:spcPct val="114000"/>
              </a:lnSpc>
              <a:spcBef>
                <a:spcPct val="0"/>
              </a:spcBef>
              <a:buFont typeface="Wingdings" pitchFamily="2" charset="2"/>
              <a:buChar char="Ø"/>
            </a:pPr>
            <a:r>
              <a:rPr lang="pt-BR" dirty="0" smtClean="0">
                <a:solidFill>
                  <a:schemeClr val="bg2"/>
                </a:solidFill>
              </a:rPr>
              <a:t> impessoalidade;</a:t>
            </a:r>
          </a:p>
          <a:p>
            <a:pPr marL="1258888" lvl="3" indent="-457200" eaLnBrk="1" hangingPunct="1">
              <a:lnSpc>
                <a:spcPct val="114000"/>
              </a:lnSpc>
              <a:spcBef>
                <a:spcPct val="0"/>
              </a:spcBef>
              <a:buFont typeface="Wingdings" pitchFamily="2" charset="2"/>
              <a:buChar char="Ø"/>
            </a:pPr>
            <a:r>
              <a:rPr lang="pt-BR" dirty="0" smtClean="0">
                <a:solidFill>
                  <a:schemeClr val="bg2"/>
                </a:solidFill>
              </a:rPr>
              <a:t> moralidade;</a:t>
            </a:r>
          </a:p>
          <a:p>
            <a:pPr marL="1258888" lvl="3" indent="-457200" algn="just" eaLnBrk="1" hangingPunct="1">
              <a:lnSpc>
                <a:spcPct val="114000"/>
              </a:lnSpc>
              <a:spcBef>
                <a:spcPct val="0"/>
              </a:spcBef>
              <a:buFont typeface="Wingdings" pitchFamily="2" charset="2"/>
              <a:buChar char="Ø"/>
            </a:pPr>
            <a:r>
              <a:rPr lang="pt-BR" dirty="0" smtClean="0">
                <a:solidFill>
                  <a:schemeClr val="bg2"/>
                </a:solidFill>
              </a:rPr>
              <a:t> igualdade;</a:t>
            </a:r>
          </a:p>
          <a:p>
            <a:pPr marL="1258888" lvl="3" indent="-457200" algn="just" eaLnBrk="1" hangingPunct="1">
              <a:lnSpc>
                <a:spcPct val="114000"/>
              </a:lnSpc>
              <a:spcBef>
                <a:spcPct val="0"/>
              </a:spcBef>
              <a:buFont typeface="Wingdings" pitchFamily="2" charset="2"/>
              <a:buChar char="Ø"/>
            </a:pPr>
            <a:r>
              <a:rPr lang="pt-BR" dirty="0" smtClean="0">
                <a:solidFill>
                  <a:schemeClr val="bg2"/>
                </a:solidFill>
              </a:rPr>
              <a:t> publicidade;</a:t>
            </a:r>
          </a:p>
          <a:p>
            <a:pPr marL="1258888" lvl="3" indent="-457200" algn="just" eaLnBrk="1" hangingPunct="1">
              <a:lnSpc>
                <a:spcPct val="114000"/>
              </a:lnSpc>
              <a:spcBef>
                <a:spcPct val="0"/>
              </a:spcBef>
              <a:buFont typeface="Wingdings" pitchFamily="2" charset="2"/>
              <a:buChar char="Ø"/>
            </a:pPr>
            <a:r>
              <a:rPr lang="pt-BR" dirty="0" smtClean="0">
                <a:solidFill>
                  <a:schemeClr val="bg2"/>
                </a:solidFill>
              </a:rPr>
              <a:t>eficiência;</a:t>
            </a:r>
          </a:p>
          <a:p>
            <a:pPr marL="1258888" lvl="3" indent="-457200" algn="just" eaLnBrk="1" hangingPunct="1">
              <a:lnSpc>
                <a:spcPct val="114000"/>
              </a:lnSpc>
              <a:spcBef>
                <a:spcPct val="0"/>
              </a:spcBef>
              <a:buFont typeface="Wingdings" pitchFamily="2" charset="2"/>
              <a:buChar char="Ø"/>
            </a:pPr>
            <a:r>
              <a:rPr lang="pt-BR" dirty="0" smtClean="0">
                <a:solidFill>
                  <a:schemeClr val="bg2"/>
                </a:solidFill>
              </a:rPr>
              <a:t> probidade administrativa;</a:t>
            </a:r>
          </a:p>
          <a:p>
            <a:pPr marL="1258888" lvl="3" indent="-457200" algn="just" eaLnBrk="1" hangingPunct="1">
              <a:lnSpc>
                <a:spcPct val="114000"/>
              </a:lnSpc>
              <a:spcBef>
                <a:spcPct val="0"/>
              </a:spcBef>
              <a:buFont typeface="Wingdings" pitchFamily="2" charset="2"/>
              <a:buChar char="Ø"/>
            </a:pPr>
            <a:r>
              <a:rPr lang="pt-BR" dirty="0" smtClean="0">
                <a:solidFill>
                  <a:schemeClr val="bg2"/>
                </a:solidFill>
              </a:rPr>
              <a:t> vinculação ao instrumento convocatório; </a:t>
            </a:r>
          </a:p>
          <a:p>
            <a:pPr marL="1258888" lvl="3" indent="-457200" algn="just" eaLnBrk="1" hangingPunct="1">
              <a:lnSpc>
                <a:spcPct val="114000"/>
              </a:lnSpc>
              <a:spcBef>
                <a:spcPct val="0"/>
              </a:spcBef>
              <a:buFont typeface="Wingdings" pitchFamily="2" charset="2"/>
              <a:buChar char="Ø"/>
            </a:pPr>
            <a:r>
              <a:rPr lang="pt-BR" dirty="0" smtClean="0">
                <a:solidFill>
                  <a:schemeClr val="bg2"/>
                </a:solidFill>
              </a:rPr>
              <a:t> julgamento objetivo; e </a:t>
            </a:r>
          </a:p>
          <a:p>
            <a:pPr marL="1258888" lvl="3" indent="-457200" algn="just" eaLnBrk="1" hangingPunct="1">
              <a:lnSpc>
                <a:spcPct val="114000"/>
              </a:lnSpc>
              <a:spcBef>
                <a:spcPct val="0"/>
              </a:spcBef>
              <a:buFont typeface="Wingdings" pitchFamily="2" charset="2"/>
              <a:buChar char="Ø"/>
            </a:pPr>
            <a:r>
              <a:rPr lang="pt-BR" dirty="0" smtClean="0">
                <a:solidFill>
                  <a:schemeClr val="bg2"/>
                </a:solidFill>
              </a:rPr>
              <a:t> desenvolvimento nacional sustentável.</a:t>
            </a:r>
          </a:p>
          <a:p>
            <a:pPr marL="0" indent="0" algn="just" eaLnBrk="1" hangingPunct="1">
              <a:lnSpc>
                <a:spcPct val="130000"/>
              </a:lnSpc>
              <a:spcBef>
                <a:spcPct val="0"/>
              </a:spcBef>
              <a:buFont typeface="Wingdings" pitchFamily="2" charset="2"/>
              <a:buChar char="Ø"/>
            </a:pPr>
            <a:endParaRPr lang="pt-BR" dirty="0" smtClean="0">
              <a:solidFill>
                <a:srgbClr val="4D4948"/>
              </a:solidFill>
            </a:endParaRPr>
          </a:p>
        </p:txBody>
      </p:sp>
    </p:spTree>
    <p:extLst>
      <p:ext uri="{BB962C8B-B14F-4D97-AF65-F5344CB8AC3E}">
        <p14:creationId xmlns:p14="http://schemas.microsoft.com/office/powerpoint/2010/main" val="418260705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eaLnBrk="1" hangingPunct="1"/>
            <a:r>
              <a:rPr lang="pt-BR" sz="2700" dirty="0" smtClean="0">
                <a:solidFill>
                  <a:schemeClr val="bg1"/>
                </a:solidFill>
                <a:latin typeface="+mn-lt"/>
              </a:rPr>
              <a:t>2. </a:t>
            </a:r>
            <a:r>
              <a:rPr lang="pt-BR" sz="2700" dirty="0" smtClean="0">
                <a:solidFill>
                  <a:schemeClr val="bg1"/>
                </a:solidFill>
                <a:effectLst>
                  <a:outerShdw blurRad="38100" dist="38100" dir="2700000" algn="tl">
                    <a:srgbClr val="C0C0C0"/>
                  </a:outerShdw>
                </a:effectLst>
                <a:latin typeface="+mn-lt"/>
              </a:rPr>
              <a:t>A sobrecarga política</a:t>
            </a:r>
            <a:endParaRPr lang="pt-BR" sz="2700" dirty="0" smtClean="0">
              <a:solidFill>
                <a:schemeClr val="bg1"/>
              </a:solidFill>
              <a:latin typeface="+mn-lt"/>
            </a:endParaRPr>
          </a:p>
        </p:txBody>
      </p:sp>
      <p:sp>
        <p:nvSpPr>
          <p:cNvPr id="16387" name="Rectangle 3"/>
          <p:cNvSpPr>
            <a:spLocks noGrp="1" noChangeArrowheads="1"/>
          </p:cNvSpPr>
          <p:nvPr>
            <p:ph type="body" idx="1"/>
          </p:nvPr>
        </p:nvSpPr>
        <p:spPr>
          <a:xfrm>
            <a:off x="395536" y="1268760"/>
            <a:ext cx="8424936" cy="4968552"/>
          </a:xfrm>
        </p:spPr>
        <p:txBody>
          <a:bodyPr/>
          <a:lstStyle/>
          <a:p>
            <a:pPr marL="0" indent="0" algn="just" eaLnBrk="1" hangingPunct="1">
              <a:lnSpc>
                <a:spcPct val="130000"/>
              </a:lnSpc>
              <a:spcBef>
                <a:spcPts val="600"/>
              </a:spcBef>
              <a:buNone/>
            </a:pPr>
            <a:r>
              <a:rPr lang="pt-BR" sz="2700" dirty="0" smtClean="0">
                <a:solidFill>
                  <a:schemeClr val="bg2"/>
                </a:solidFill>
              </a:rPr>
              <a:t>Como </a:t>
            </a:r>
            <a:r>
              <a:rPr lang="pt-BR" sz="2700" u="sng" dirty="0" smtClean="0">
                <a:solidFill>
                  <a:schemeClr val="bg2"/>
                </a:solidFill>
              </a:rPr>
              <a:t>exemplo de </a:t>
            </a:r>
            <a:r>
              <a:rPr lang="pt-BR" sz="2700" u="sng" dirty="0" err="1" smtClean="0">
                <a:solidFill>
                  <a:schemeClr val="bg2"/>
                </a:solidFill>
              </a:rPr>
              <a:t>judicialização</a:t>
            </a:r>
            <a:r>
              <a:rPr lang="pt-BR" sz="2700" u="sng" dirty="0" smtClean="0">
                <a:solidFill>
                  <a:schemeClr val="bg2"/>
                </a:solidFill>
              </a:rPr>
              <a:t> da política</a:t>
            </a:r>
            <a:r>
              <a:rPr lang="pt-BR" sz="2700" dirty="0" smtClean="0">
                <a:solidFill>
                  <a:schemeClr val="bg2"/>
                </a:solidFill>
              </a:rPr>
              <a:t>, pode-se citar o caso do </a:t>
            </a:r>
            <a:r>
              <a:rPr lang="pt-BR" sz="2700" u="sng" dirty="0" err="1" smtClean="0">
                <a:solidFill>
                  <a:schemeClr val="bg2"/>
                </a:solidFill>
              </a:rPr>
              <a:t>mensalão</a:t>
            </a:r>
            <a:r>
              <a:rPr lang="pt-BR" sz="2700" dirty="0" smtClean="0">
                <a:solidFill>
                  <a:schemeClr val="bg2"/>
                </a:solidFill>
              </a:rPr>
              <a:t>.</a:t>
            </a:r>
          </a:p>
          <a:p>
            <a:pPr marL="0" indent="0" algn="just" eaLnBrk="1" hangingPunct="1">
              <a:lnSpc>
                <a:spcPct val="130000"/>
              </a:lnSpc>
              <a:spcBef>
                <a:spcPts val="600"/>
              </a:spcBef>
              <a:buNone/>
            </a:pPr>
            <a:endParaRPr lang="pt-BR" sz="10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Observa-se que, a despeito do debate acerca da existência ou não de condutas penalmente tipificadas, a questão de fundo discutida no âmbito do Supremo Tribunal Federal (STF) é o </a:t>
            </a:r>
            <a:r>
              <a:rPr lang="pt-BR" sz="2700" u="sng" dirty="0" smtClean="0">
                <a:solidFill>
                  <a:schemeClr val="bg2"/>
                </a:solidFill>
              </a:rPr>
              <a:t>modelo político de financiamento das campanhas políticas</a:t>
            </a:r>
            <a:r>
              <a:rPr lang="pt-BR" sz="2700" dirty="0" smtClean="0">
                <a:solidFill>
                  <a:schemeClr val="bg2"/>
                </a:solidFill>
              </a:rPr>
              <a:t> no Brasil.    </a:t>
            </a:r>
          </a:p>
        </p:txBody>
      </p:sp>
    </p:spTree>
    <p:extLst>
      <p:ext uri="{BB962C8B-B14F-4D97-AF65-F5344CB8AC3E}">
        <p14:creationId xmlns:p14="http://schemas.microsoft.com/office/powerpoint/2010/main" val="3394987393"/>
      </p:ext>
    </p:extLst>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187450" y="0"/>
            <a:ext cx="7200900" cy="820738"/>
          </a:xfrm>
        </p:spPr>
        <p:txBody>
          <a:bodyPr/>
          <a:lstStyle/>
          <a:p>
            <a:pPr algn="ctr" eaLnBrk="1" hangingPunct="1"/>
            <a:r>
              <a:rPr lang="pt-BR" sz="2800" dirty="0">
                <a:latin typeface="Eras Demi ITC" pitchFamily="34" charset="0"/>
              </a:rPr>
              <a:t/>
            </a:r>
            <a:br>
              <a:rPr lang="pt-BR" sz="2800" dirty="0">
                <a:latin typeface="Eras Demi ITC" pitchFamily="34" charset="0"/>
              </a:rPr>
            </a:br>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Princípios e Diretrizes  Aplicáveis </a:t>
            </a:r>
            <a:br>
              <a:rPr lang="pt-BR" sz="2800" dirty="0">
                <a:latin typeface="Eras Demi ITC" pitchFamily="34" charset="0"/>
              </a:rPr>
            </a:br>
            <a:endParaRPr lang="pt-BR" sz="2800" dirty="0" smtClean="0">
              <a:latin typeface="Eras Demi ITC" pitchFamily="34" charset="0"/>
            </a:endParaRPr>
          </a:p>
        </p:txBody>
      </p:sp>
      <p:sp>
        <p:nvSpPr>
          <p:cNvPr id="13315" name="Rectangle 3"/>
          <p:cNvSpPr>
            <a:spLocks noGrp="1" noChangeArrowheads="1"/>
          </p:cNvSpPr>
          <p:nvPr>
            <p:ph type="body" idx="1"/>
          </p:nvPr>
        </p:nvSpPr>
        <p:spPr>
          <a:xfrm>
            <a:off x="525463" y="981075"/>
            <a:ext cx="8078787" cy="5256213"/>
          </a:xfrm>
        </p:spPr>
        <p:txBody>
          <a:bodyPr/>
          <a:lstStyle/>
          <a:p>
            <a:pPr marL="0" lvl="1" indent="0" algn="just" eaLnBrk="1" hangingPunct="1">
              <a:lnSpc>
                <a:spcPct val="130000"/>
              </a:lnSpc>
              <a:spcBef>
                <a:spcPts val="3000"/>
              </a:spcBef>
              <a:buClr>
                <a:srgbClr val="0061A5"/>
              </a:buClr>
              <a:buSzPct val="80000"/>
              <a:buFont typeface="Wingdings" pitchFamily="2" charset="2"/>
              <a:buNone/>
              <a:defRPr/>
            </a:pPr>
            <a:r>
              <a:rPr lang="pt-BR" sz="2800" dirty="0" smtClean="0">
                <a:solidFill>
                  <a:schemeClr val="bg2"/>
                </a:solidFill>
                <a:ea typeface="+mn-ea"/>
                <a:cs typeface="+mn-cs"/>
              </a:rPr>
              <a:t>São aplicáveis ao regime diferenciado as seguintes diretrizes, as quais se diferenciam dos princípios por possuírem maior densidade normativa:</a:t>
            </a:r>
          </a:p>
          <a:p>
            <a:pPr marL="0" lvl="1" indent="0" algn="just" eaLnBrk="1" hangingPunct="1">
              <a:lnSpc>
                <a:spcPct val="130000"/>
              </a:lnSpc>
              <a:spcBef>
                <a:spcPts val="3000"/>
              </a:spcBef>
              <a:buClr>
                <a:srgbClr val="0061A5"/>
              </a:buClr>
              <a:buSzPct val="80000"/>
              <a:buFont typeface="Wingdings" pitchFamily="2" charset="2"/>
              <a:buNone/>
              <a:defRPr/>
            </a:pPr>
            <a:r>
              <a:rPr lang="pt-BR" sz="2600" dirty="0" smtClean="0">
                <a:solidFill>
                  <a:schemeClr val="bg2"/>
                </a:solidFill>
              </a:rPr>
              <a:t>I – </a:t>
            </a:r>
            <a:r>
              <a:rPr lang="pt-BR" sz="2600" b="1" dirty="0" smtClean="0">
                <a:solidFill>
                  <a:schemeClr val="bg2"/>
                </a:solidFill>
              </a:rPr>
              <a:t>padronização do objeto da contratação</a:t>
            </a:r>
            <a:r>
              <a:rPr lang="pt-BR" sz="2600" dirty="0" smtClean="0">
                <a:solidFill>
                  <a:schemeClr val="bg2"/>
                </a:solidFill>
              </a:rPr>
              <a:t>, relativamente às especificações técnicas e de desempenho, incluindo,  quando for o caso, as condições de manutenção, assistência técnica e de garantia oferecidas;</a:t>
            </a:r>
          </a:p>
          <a:p>
            <a:pPr marL="0" lvl="1" indent="0" algn="just" eaLnBrk="1" hangingPunct="1">
              <a:lnSpc>
                <a:spcPct val="130000"/>
              </a:lnSpc>
              <a:buClr>
                <a:srgbClr val="0061A5"/>
              </a:buClr>
              <a:buSzPct val="80000"/>
              <a:buFont typeface="Wingdings" pitchFamily="2" charset="2"/>
              <a:buNone/>
              <a:defRPr/>
            </a:pPr>
            <a:endParaRPr lang="pt-BR" dirty="0" smtClean="0">
              <a:ea typeface="+mn-ea"/>
              <a:cs typeface="+mn-cs"/>
            </a:endParaRPr>
          </a:p>
          <a:p>
            <a:pPr marL="0" lvl="1" indent="0" algn="just" eaLnBrk="1" hangingPunct="1">
              <a:lnSpc>
                <a:spcPct val="130000"/>
              </a:lnSpc>
              <a:buClr>
                <a:srgbClr val="0061A5"/>
              </a:buClr>
              <a:buSzPct val="80000"/>
              <a:buFont typeface="Wingdings" pitchFamily="2" charset="2"/>
              <a:buNone/>
              <a:defRPr/>
            </a:pPr>
            <a:endParaRPr lang="pt-BR" dirty="0" smtClean="0">
              <a:ea typeface="+mn-ea"/>
              <a:cs typeface="+mn-cs"/>
            </a:endParaRPr>
          </a:p>
        </p:txBody>
      </p:sp>
    </p:spTree>
    <p:extLst>
      <p:ext uri="{BB962C8B-B14F-4D97-AF65-F5344CB8AC3E}">
        <p14:creationId xmlns:p14="http://schemas.microsoft.com/office/powerpoint/2010/main" val="2877324151"/>
      </p:ext>
    </p:extLst>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eaLnBrk="1" hangingPunct="1"/>
            <a:r>
              <a:rPr lang="pt-BR" sz="2800" dirty="0">
                <a:latin typeface="Eras Demi ITC" pitchFamily="34" charset="0"/>
              </a:rPr>
              <a:t/>
            </a:r>
            <a:br>
              <a:rPr lang="pt-BR" sz="2800" dirty="0">
                <a:latin typeface="Eras Demi ITC" pitchFamily="34" charset="0"/>
              </a:rPr>
            </a:br>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Princípios e Diretrizes  Aplicáveis </a:t>
            </a:r>
            <a:br>
              <a:rPr lang="pt-BR" sz="2800" dirty="0">
                <a:latin typeface="Eras Demi ITC" pitchFamily="34" charset="0"/>
              </a:rPr>
            </a:br>
            <a:endParaRPr lang="pt-BR" sz="2800" dirty="0" smtClean="0">
              <a:latin typeface="Eras Demi ITC" pitchFamily="34" charset="0"/>
            </a:endParaRPr>
          </a:p>
        </p:txBody>
      </p:sp>
      <p:sp>
        <p:nvSpPr>
          <p:cNvPr id="19459" name="Rectangle 3"/>
          <p:cNvSpPr>
            <a:spLocks noGrp="1" noChangeArrowheads="1"/>
          </p:cNvSpPr>
          <p:nvPr>
            <p:ph type="body" idx="1"/>
          </p:nvPr>
        </p:nvSpPr>
        <p:spPr>
          <a:xfrm>
            <a:off x="611188" y="1179513"/>
            <a:ext cx="8012112" cy="4770437"/>
          </a:xfrm>
        </p:spPr>
        <p:txBody>
          <a:bodyPr/>
          <a:lstStyle/>
          <a:p>
            <a:pPr marL="0" lvl="1" indent="0" algn="just" eaLnBrk="1" hangingPunct="1">
              <a:lnSpc>
                <a:spcPts val="3200"/>
              </a:lnSpc>
              <a:spcBef>
                <a:spcPts val="3000"/>
              </a:spcBef>
              <a:buClr>
                <a:srgbClr val="0061A5"/>
              </a:buClr>
              <a:buSzPct val="80000"/>
              <a:buFont typeface="Wingdings" pitchFamily="2" charset="2"/>
              <a:buNone/>
            </a:pPr>
            <a:r>
              <a:rPr lang="pt-BR" sz="2600" dirty="0" smtClean="0">
                <a:solidFill>
                  <a:schemeClr val="bg2"/>
                </a:solidFill>
              </a:rPr>
              <a:t>II – </a:t>
            </a:r>
            <a:r>
              <a:rPr lang="pt-BR" sz="2600" b="1" dirty="0" smtClean="0">
                <a:solidFill>
                  <a:schemeClr val="bg2"/>
                </a:solidFill>
              </a:rPr>
              <a:t>padronização de instrumentos convocatórios e minutas de contratos</a:t>
            </a:r>
            <a:r>
              <a:rPr lang="pt-BR" sz="2600" dirty="0" smtClean="0">
                <a:solidFill>
                  <a:schemeClr val="bg2"/>
                </a:solidFill>
              </a:rPr>
              <a:t>, previamente aprovados pelo órgão jurídico competente;</a:t>
            </a:r>
          </a:p>
          <a:p>
            <a:pPr marL="0" indent="0" algn="just" eaLnBrk="1" hangingPunct="1">
              <a:lnSpc>
                <a:spcPts val="3200"/>
              </a:lnSpc>
              <a:spcBef>
                <a:spcPts val="3000"/>
              </a:spcBef>
              <a:buFont typeface="Wingdings" pitchFamily="2" charset="2"/>
              <a:buNone/>
            </a:pPr>
            <a:r>
              <a:rPr lang="pt-BR" sz="2600" dirty="0" smtClean="0">
                <a:solidFill>
                  <a:schemeClr val="bg2"/>
                </a:solidFill>
              </a:rPr>
              <a:t>III – </a:t>
            </a:r>
            <a:r>
              <a:rPr lang="pt-BR" sz="2600" b="1" dirty="0" smtClean="0">
                <a:solidFill>
                  <a:schemeClr val="bg2"/>
                </a:solidFill>
              </a:rPr>
              <a:t>busca da maior vantagem para a administração, considerando custos e benefícios, diretos e indiretos, de natureza econômica, social ou ambiental</a:t>
            </a:r>
            <a:r>
              <a:rPr lang="pt-BR" sz="2600" dirty="0" smtClean="0">
                <a:solidFill>
                  <a:schemeClr val="bg2"/>
                </a:solidFill>
              </a:rPr>
              <a:t>, inclusive os relativos à manutenção, desfazimento de bens e resíduos, índice de depreciação econômica e outros fatores de igual relevância;</a:t>
            </a:r>
          </a:p>
          <a:p>
            <a:pPr marL="0" indent="0" algn="just" eaLnBrk="1" hangingPunct="1">
              <a:lnSpc>
                <a:spcPts val="3200"/>
              </a:lnSpc>
              <a:spcBef>
                <a:spcPct val="30000"/>
              </a:spcBef>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646005780"/>
      </p:ext>
    </p:extLst>
  </p:cSld>
  <p:clrMapOvr>
    <a:masterClrMapping/>
  </p:clrMapOv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pt-BR" sz="2800" dirty="0">
                <a:latin typeface="Eras Demi ITC" pitchFamily="34" charset="0"/>
              </a:rPr>
              <a:t/>
            </a:r>
            <a:br>
              <a:rPr lang="pt-BR" sz="2800" dirty="0">
                <a:latin typeface="Eras Demi ITC" pitchFamily="34" charset="0"/>
              </a:rPr>
            </a:br>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Princípios e Diretrizes  Aplicáveis </a:t>
            </a:r>
            <a:br>
              <a:rPr lang="pt-BR" sz="2800" dirty="0">
                <a:latin typeface="Eras Demi ITC" pitchFamily="34" charset="0"/>
              </a:rPr>
            </a:br>
            <a:endParaRPr lang="pt-BR" sz="2800" dirty="0" smtClean="0">
              <a:latin typeface="Eras Demi ITC" pitchFamily="34" charset="0"/>
            </a:endParaRPr>
          </a:p>
        </p:txBody>
      </p:sp>
      <p:sp>
        <p:nvSpPr>
          <p:cNvPr id="20483" name="Rectangle 3"/>
          <p:cNvSpPr>
            <a:spLocks noGrp="1" noChangeArrowheads="1"/>
          </p:cNvSpPr>
          <p:nvPr>
            <p:ph type="body" idx="1"/>
          </p:nvPr>
        </p:nvSpPr>
        <p:spPr>
          <a:xfrm>
            <a:off x="539750" y="1144588"/>
            <a:ext cx="8029575" cy="4948237"/>
          </a:xfrm>
        </p:spPr>
        <p:txBody>
          <a:bodyPr/>
          <a:lstStyle/>
          <a:p>
            <a:pPr marL="0" indent="0" algn="just" eaLnBrk="1" hangingPunct="1">
              <a:lnSpc>
                <a:spcPts val="3200"/>
              </a:lnSpc>
              <a:spcBef>
                <a:spcPts val="2400"/>
              </a:spcBef>
              <a:buFont typeface="Wingdings" pitchFamily="2" charset="2"/>
              <a:buNone/>
            </a:pPr>
            <a:r>
              <a:rPr lang="pt-BR" sz="2600" dirty="0" smtClean="0">
                <a:solidFill>
                  <a:schemeClr val="bg2"/>
                </a:solidFill>
              </a:rPr>
              <a:t>IV – condições de aquisição e de pagamento compatíveis com as do setor privado, inclusive mediante </a:t>
            </a:r>
            <a:r>
              <a:rPr lang="pt-BR" sz="2600" b="1" dirty="0" smtClean="0">
                <a:solidFill>
                  <a:schemeClr val="bg2"/>
                </a:solidFill>
              </a:rPr>
              <a:t>pagamento de remuneração variável conforme desempenho</a:t>
            </a:r>
            <a:r>
              <a:rPr lang="pt-BR" sz="2600" dirty="0" smtClean="0">
                <a:solidFill>
                  <a:schemeClr val="bg2"/>
                </a:solidFill>
              </a:rPr>
              <a:t>;</a:t>
            </a:r>
          </a:p>
          <a:p>
            <a:pPr marL="0" indent="0" algn="just" eaLnBrk="1" hangingPunct="1">
              <a:lnSpc>
                <a:spcPts val="3200"/>
              </a:lnSpc>
              <a:spcBef>
                <a:spcPts val="2400"/>
              </a:spcBef>
              <a:buFont typeface="Wingdings" pitchFamily="2" charset="2"/>
              <a:buNone/>
            </a:pPr>
            <a:r>
              <a:rPr lang="pt-BR" sz="2600" dirty="0" smtClean="0">
                <a:solidFill>
                  <a:schemeClr val="bg2"/>
                </a:solidFill>
              </a:rPr>
              <a:t>V – utilização, sempre que for possível, </a:t>
            </a:r>
            <a:r>
              <a:rPr lang="pt-BR" sz="2600" b="1" dirty="0" smtClean="0">
                <a:solidFill>
                  <a:schemeClr val="bg2"/>
                </a:solidFill>
              </a:rPr>
              <a:t>de mão de obra, materiais, tecnologias e matérias primas existentes no local da execução</a:t>
            </a:r>
            <a:r>
              <a:rPr lang="pt-BR" sz="2600" u="sng" dirty="0" smtClean="0">
                <a:solidFill>
                  <a:schemeClr val="bg2"/>
                </a:solidFill>
              </a:rPr>
              <a:t>;</a:t>
            </a:r>
          </a:p>
          <a:p>
            <a:pPr marL="0" indent="0" algn="just" eaLnBrk="1" hangingPunct="1">
              <a:lnSpc>
                <a:spcPts val="3200"/>
              </a:lnSpc>
              <a:spcBef>
                <a:spcPts val="2400"/>
              </a:spcBef>
              <a:buFont typeface="Wingdings" pitchFamily="2" charset="2"/>
              <a:buNone/>
            </a:pPr>
            <a:r>
              <a:rPr lang="pt-BR" sz="2600" dirty="0" smtClean="0">
                <a:solidFill>
                  <a:schemeClr val="bg2"/>
                </a:solidFill>
              </a:rPr>
              <a:t>VI - </a:t>
            </a:r>
            <a:r>
              <a:rPr lang="pt-BR" sz="2600" b="1" dirty="0" smtClean="0">
                <a:solidFill>
                  <a:schemeClr val="bg2"/>
                </a:solidFill>
              </a:rPr>
              <a:t>parcelamento do objeto</a:t>
            </a:r>
            <a:r>
              <a:rPr lang="pt-BR" sz="2600" dirty="0" smtClean="0">
                <a:solidFill>
                  <a:schemeClr val="bg2"/>
                </a:solidFill>
              </a:rPr>
              <a:t>, visando à ampla participação de licitantes, sem perda de economia de escala.</a:t>
            </a:r>
          </a:p>
          <a:p>
            <a:pPr marL="0" indent="0" algn="just" eaLnBrk="1" hangingPunct="1">
              <a:lnSpc>
                <a:spcPts val="3200"/>
              </a:lnSpc>
              <a:spcBef>
                <a:spcPct val="30000"/>
              </a:spcBef>
              <a:buFont typeface="Wingdings" pitchFamily="2" charset="2"/>
              <a:buNone/>
            </a:pPr>
            <a:endParaRPr lang="pt-BR" sz="2600" dirty="0" smtClean="0">
              <a:solidFill>
                <a:srgbClr val="4D4948"/>
              </a:solidFill>
            </a:endParaRPr>
          </a:p>
        </p:txBody>
      </p:sp>
    </p:spTree>
    <p:extLst>
      <p:ext uri="{BB962C8B-B14F-4D97-AF65-F5344CB8AC3E}">
        <p14:creationId xmlns:p14="http://schemas.microsoft.com/office/powerpoint/2010/main" val="770787066"/>
      </p:ext>
    </p:extLst>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eaLnBrk="1" hangingPunct="1"/>
            <a:r>
              <a:rPr lang="pt-BR" sz="2800" dirty="0">
                <a:latin typeface="Eras Demi ITC" pitchFamily="34" charset="0"/>
              </a:rPr>
              <a:t/>
            </a:r>
            <a:br>
              <a:rPr lang="pt-BR" sz="2800" dirty="0">
                <a:latin typeface="Eras Demi ITC" pitchFamily="34" charset="0"/>
              </a:rPr>
            </a:br>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Princípios e Diretrizes  Aplicáveis </a:t>
            </a:r>
            <a:br>
              <a:rPr lang="pt-BR" sz="2800" dirty="0">
                <a:latin typeface="Eras Demi ITC" pitchFamily="34" charset="0"/>
              </a:rPr>
            </a:br>
            <a:endParaRPr lang="pt-BR" sz="2800" dirty="0" smtClean="0">
              <a:latin typeface="Eras Demi ITC" pitchFamily="34" charset="0"/>
            </a:endParaRPr>
          </a:p>
        </p:txBody>
      </p:sp>
      <p:sp>
        <p:nvSpPr>
          <p:cNvPr id="21507" name="Rectangle 3"/>
          <p:cNvSpPr>
            <a:spLocks noGrp="1" noChangeArrowheads="1"/>
          </p:cNvSpPr>
          <p:nvPr>
            <p:ph type="body" idx="1"/>
          </p:nvPr>
        </p:nvSpPr>
        <p:spPr>
          <a:xfrm>
            <a:off x="395288" y="884238"/>
            <a:ext cx="8424862" cy="5424487"/>
          </a:xfrm>
        </p:spPr>
        <p:txBody>
          <a:bodyPr/>
          <a:lstStyle/>
          <a:p>
            <a:pPr marL="0" indent="0" algn="just" eaLnBrk="1" hangingPunct="1">
              <a:lnSpc>
                <a:spcPct val="120000"/>
              </a:lnSpc>
              <a:spcBef>
                <a:spcPts val="1200"/>
              </a:spcBef>
              <a:buNone/>
            </a:pPr>
            <a:r>
              <a:rPr lang="pt-BR" dirty="0">
                <a:solidFill>
                  <a:schemeClr val="bg2"/>
                </a:solidFill>
              </a:rPr>
              <a:t>Verifica-se uma nítida tendência de simplificar e agilizar o procedimento licitatório, mediante a busca de </a:t>
            </a:r>
            <a:r>
              <a:rPr lang="pt-BR" b="1" dirty="0">
                <a:solidFill>
                  <a:schemeClr val="bg2"/>
                </a:solidFill>
              </a:rPr>
              <a:t>padronização dos instrumentos convocatórios, minutas de contratos e especificações dos objetos das contratações</a:t>
            </a:r>
            <a:r>
              <a:rPr lang="pt-BR" dirty="0">
                <a:solidFill>
                  <a:schemeClr val="bg2"/>
                </a:solidFill>
              </a:rPr>
              <a:t>. </a:t>
            </a:r>
          </a:p>
          <a:p>
            <a:pPr marL="0" indent="0" algn="just" eaLnBrk="1" hangingPunct="1">
              <a:lnSpc>
                <a:spcPct val="120000"/>
              </a:lnSpc>
              <a:spcBef>
                <a:spcPts val="1200"/>
              </a:spcBef>
              <a:buNone/>
            </a:pPr>
            <a:r>
              <a:rPr lang="pt-BR" dirty="0">
                <a:solidFill>
                  <a:schemeClr val="bg2"/>
                </a:solidFill>
              </a:rPr>
              <a:t>A Lei 8.666/1993 prevê disposições semelhantes ao dispor que:</a:t>
            </a:r>
          </a:p>
          <a:p>
            <a:pPr marL="457200" lvl="1" indent="-457200" algn="just" eaLnBrk="1" hangingPunct="1">
              <a:lnSpc>
                <a:spcPct val="120000"/>
              </a:lnSpc>
              <a:spcBef>
                <a:spcPct val="0"/>
              </a:spcBef>
              <a:buFont typeface="Wingdings" pitchFamily="2" charset="2"/>
              <a:buChar char="Ø"/>
            </a:pPr>
            <a:r>
              <a:rPr lang="pt-BR" dirty="0">
                <a:solidFill>
                  <a:schemeClr val="bg2"/>
                </a:solidFill>
              </a:rPr>
              <a:t>as obras e serviços destinados ao mesmo fim deverão ter projetos padronizados (Lei 8.666/1993, art. 11);</a:t>
            </a:r>
          </a:p>
          <a:p>
            <a:pPr marL="457200" lvl="1" indent="-457200" algn="just" eaLnBrk="1" hangingPunct="1">
              <a:lnSpc>
                <a:spcPct val="120000"/>
              </a:lnSpc>
              <a:spcBef>
                <a:spcPct val="0"/>
              </a:spcBef>
              <a:buFont typeface="Wingdings" pitchFamily="2" charset="2"/>
              <a:buChar char="Ø"/>
            </a:pPr>
            <a:r>
              <a:rPr lang="pt-BR" dirty="0">
                <a:solidFill>
                  <a:schemeClr val="bg2"/>
                </a:solidFill>
              </a:rPr>
              <a:t>as compras deverão atender, sempre que possível, ao princípio da padronização (Lei 8.666/1993, art. 15, I).</a:t>
            </a:r>
          </a:p>
          <a:p>
            <a:pPr marL="0" indent="0" algn="just" eaLnBrk="1" hangingPunct="1">
              <a:lnSpc>
                <a:spcPct val="120000"/>
              </a:lnSpc>
              <a:spcBef>
                <a:spcPts val="1200"/>
              </a:spcBef>
              <a:buNone/>
            </a:pPr>
            <a:r>
              <a:rPr lang="pt-BR" dirty="0">
                <a:solidFill>
                  <a:schemeClr val="bg2"/>
                </a:solidFill>
              </a:rPr>
              <a:t>Entretanto, é inegável a maio</a:t>
            </a:r>
            <a:r>
              <a:rPr lang="pt-BR" b="1" dirty="0">
                <a:solidFill>
                  <a:schemeClr val="bg2"/>
                </a:solidFill>
              </a:rPr>
              <a:t>r ênfase à padronização no novo normativo</a:t>
            </a:r>
            <a:r>
              <a:rPr lang="pt-BR" dirty="0">
                <a:solidFill>
                  <a:schemeClr val="bg2"/>
                </a:solidFill>
              </a:rPr>
              <a:t>.</a:t>
            </a:r>
          </a:p>
          <a:p>
            <a:pPr marL="0" indent="0" algn="just" eaLnBrk="1" hangingPunct="1">
              <a:lnSpc>
                <a:spcPts val="3700"/>
              </a:lnSpc>
              <a:buNone/>
            </a:pPr>
            <a:endParaRPr lang="pt-BR" dirty="0">
              <a:solidFill>
                <a:srgbClr val="4D4948"/>
              </a:solidFill>
            </a:endParaRPr>
          </a:p>
          <a:p>
            <a:pPr marL="0" indent="0" algn="just" eaLnBrk="1" hangingPunct="1">
              <a:lnSpc>
                <a:spcPts val="3700"/>
              </a:lnSpc>
              <a:buNone/>
            </a:pPr>
            <a:endParaRPr lang="pt-BR" dirty="0">
              <a:solidFill>
                <a:srgbClr val="4D4948"/>
              </a:solidFill>
            </a:endParaRPr>
          </a:p>
          <a:p>
            <a:pPr marL="0" indent="0" algn="just" eaLnBrk="1" hangingPunct="1">
              <a:lnSpc>
                <a:spcPts val="3700"/>
              </a:lnSpc>
              <a:buNone/>
            </a:pPr>
            <a:endParaRPr lang="pt-BR" dirty="0">
              <a:solidFill>
                <a:srgbClr val="4D4948"/>
              </a:solidFill>
            </a:endParaRPr>
          </a:p>
        </p:txBody>
      </p:sp>
    </p:spTree>
    <p:extLst>
      <p:ext uri="{BB962C8B-B14F-4D97-AF65-F5344CB8AC3E}">
        <p14:creationId xmlns:p14="http://schemas.microsoft.com/office/powerpoint/2010/main" val="2555587119"/>
      </p:ext>
    </p:extLst>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pt-BR" sz="2800" dirty="0">
                <a:latin typeface="Eras Demi ITC" pitchFamily="34" charset="0"/>
              </a:rPr>
              <a:t/>
            </a:r>
            <a:br>
              <a:rPr lang="pt-BR" sz="2800" dirty="0">
                <a:latin typeface="Eras Demi ITC" pitchFamily="34" charset="0"/>
              </a:rPr>
            </a:br>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Princípios e Diretrizes  Aplicáveis </a:t>
            </a:r>
            <a:br>
              <a:rPr lang="pt-BR" sz="2800" dirty="0">
                <a:latin typeface="Eras Demi ITC" pitchFamily="34" charset="0"/>
              </a:rPr>
            </a:br>
            <a:endParaRPr lang="pt-BR" sz="2800" dirty="0" smtClean="0">
              <a:latin typeface="Eras Demi ITC" pitchFamily="34" charset="0"/>
            </a:endParaRPr>
          </a:p>
        </p:txBody>
      </p:sp>
      <p:sp>
        <p:nvSpPr>
          <p:cNvPr id="23555" name="Rectangle 3"/>
          <p:cNvSpPr>
            <a:spLocks noGrp="1" noChangeArrowheads="1"/>
          </p:cNvSpPr>
          <p:nvPr>
            <p:ph type="body" idx="1"/>
          </p:nvPr>
        </p:nvSpPr>
        <p:spPr>
          <a:xfrm>
            <a:off x="468313" y="908050"/>
            <a:ext cx="8318500" cy="5402263"/>
          </a:xfrm>
        </p:spPr>
        <p:txBody>
          <a:bodyPr/>
          <a:lstStyle/>
          <a:p>
            <a:pPr marL="0" indent="0" algn="just" eaLnBrk="1" hangingPunct="1">
              <a:lnSpc>
                <a:spcPct val="150000"/>
              </a:lnSpc>
              <a:buFont typeface="Wingdings" pitchFamily="2" charset="2"/>
              <a:buNone/>
            </a:pPr>
            <a:r>
              <a:rPr lang="pt-BR" sz="2600" dirty="0" smtClean="0">
                <a:solidFill>
                  <a:schemeClr val="bg2"/>
                </a:solidFill>
              </a:rPr>
              <a:t>Há, também, de acordo com o princípio constitucional da economicidade, uma maior preocupação no sentido de que </a:t>
            </a:r>
            <a:r>
              <a:rPr lang="pt-BR" sz="2600" b="1" dirty="0" smtClean="0">
                <a:solidFill>
                  <a:schemeClr val="bg2"/>
                </a:solidFill>
              </a:rPr>
              <a:t>a aferição da vantagem para a Administração seja apurada não somente pelo imediato conteúdo econômico da proposta inicial, mas também por diversos outros fatores de cunho econômico</a:t>
            </a:r>
            <a:r>
              <a:rPr lang="pt-BR" sz="2600" dirty="0" smtClean="0">
                <a:solidFill>
                  <a:schemeClr val="bg2"/>
                </a:solidFill>
              </a:rPr>
              <a:t> verificáveis no decorrer da execução contratual e/ou quando da utilização dos bens adquiridos.  </a:t>
            </a:r>
          </a:p>
        </p:txBody>
      </p:sp>
    </p:spTree>
    <p:extLst>
      <p:ext uri="{BB962C8B-B14F-4D97-AF65-F5344CB8AC3E}">
        <p14:creationId xmlns:p14="http://schemas.microsoft.com/office/powerpoint/2010/main" val="3483631167"/>
      </p:ext>
    </p:extLst>
  </p:cSld>
  <p:clrMapOvr>
    <a:masterClrMapping/>
  </p:clrMapOv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eaLnBrk="1" hangingPunct="1"/>
            <a:r>
              <a:rPr lang="pt-BR" sz="2800" dirty="0">
                <a:latin typeface="Eras Demi ITC" pitchFamily="34" charset="0"/>
              </a:rPr>
              <a:t/>
            </a:r>
            <a:br>
              <a:rPr lang="pt-BR" sz="2800" dirty="0">
                <a:latin typeface="Eras Demi ITC" pitchFamily="34" charset="0"/>
              </a:rPr>
            </a:br>
            <a:r>
              <a:rPr lang="pt-BR" sz="2800" dirty="0">
                <a:latin typeface="Eras Demi ITC" pitchFamily="34" charset="0"/>
              </a:rPr>
              <a:t>4. RDC</a:t>
            </a:r>
            <a:br>
              <a:rPr lang="pt-BR" sz="2800" dirty="0">
                <a:latin typeface="Eras Demi ITC" pitchFamily="34" charset="0"/>
              </a:rPr>
            </a:br>
            <a:r>
              <a:rPr lang="pt-BR" sz="2800" dirty="0">
                <a:latin typeface="Eras Demi ITC" pitchFamily="34" charset="0"/>
              </a:rPr>
              <a:t>Princípios e Diretrizes  Aplicáveis </a:t>
            </a:r>
            <a:br>
              <a:rPr lang="pt-BR" sz="2800" dirty="0">
                <a:latin typeface="Eras Demi ITC" pitchFamily="34" charset="0"/>
              </a:rPr>
            </a:br>
            <a:endParaRPr lang="pt-BR" sz="2800" dirty="0" smtClean="0">
              <a:latin typeface="Eras Demi ITC" pitchFamily="34" charset="0"/>
            </a:endParaRPr>
          </a:p>
        </p:txBody>
      </p:sp>
      <p:sp>
        <p:nvSpPr>
          <p:cNvPr id="24579" name="Rectangle 3"/>
          <p:cNvSpPr>
            <a:spLocks noGrp="1" noChangeArrowheads="1"/>
          </p:cNvSpPr>
          <p:nvPr>
            <p:ph type="body" idx="1"/>
          </p:nvPr>
        </p:nvSpPr>
        <p:spPr>
          <a:xfrm>
            <a:off x="466725" y="1196975"/>
            <a:ext cx="8353425" cy="4679950"/>
          </a:xfrm>
        </p:spPr>
        <p:txBody>
          <a:bodyPr/>
          <a:lstStyle/>
          <a:p>
            <a:pPr marL="0" indent="0" algn="just" eaLnBrk="1" hangingPunct="1">
              <a:lnSpc>
                <a:spcPts val="3700"/>
              </a:lnSpc>
              <a:spcAft>
                <a:spcPts val="600"/>
              </a:spcAft>
              <a:buFont typeface="Wingdings" pitchFamily="2" charset="2"/>
              <a:buNone/>
            </a:pPr>
            <a:r>
              <a:rPr lang="pt-BR" sz="3200" dirty="0" smtClean="0">
                <a:solidFill>
                  <a:schemeClr val="bg2"/>
                </a:solidFill>
              </a:rPr>
              <a:t>Assim, desde que aferíveis de forma objetiva e previstos previamente no edital, podem, dentre outros fatores, ser considerados no julgamento das propostas:</a:t>
            </a:r>
          </a:p>
          <a:p>
            <a:pPr marL="876300" lvl="2" indent="-457200" algn="just" eaLnBrk="1" hangingPunct="1">
              <a:lnSpc>
                <a:spcPts val="3700"/>
              </a:lnSpc>
              <a:spcBef>
                <a:spcPts val="1200"/>
              </a:spcBef>
              <a:buClrTx/>
              <a:buFont typeface="Wingdings" pitchFamily="2" charset="2"/>
              <a:buChar char="Ø"/>
            </a:pPr>
            <a:r>
              <a:rPr lang="pt-BR" sz="3200" dirty="0" smtClean="0">
                <a:solidFill>
                  <a:schemeClr val="bg2"/>
                </a:solidFill>
              </a:rPr>
              <a:t>custos de manutenção;</a:t>
            </a:r>
          </a:p>
          <a:p>
            <a:pPr marL="876300" lvl="2" indent="-457200" algn="just" eaLnBrk="1" hangingPunct="1">
              <a:lnSpc>
                <a:spcPts val="3700"/>
              </a:lnSpc>
              <a:spcBef>
                <a:spcPts val="1200"/>
              </a:spcBef>
              <a:buClrTx/>
              <a:buFont typeface="Wingdings" pitchFamily="2" charset="2"/>
              <a:buChar char="Ø"/>
            </a:pPr>
            <a:r>
              <a:rPr lang="pt-BR" sz="3200" dirty="0" smtClean="0">
                <a:solidFill>
                  <a:schemeClr val="bg2"/>
                </a:solidFill>
              </a:rPr>
              <a:t>custos de desfazimento dos bens e resíduos;</a:t>
            </a:r>
          </a:p>
          <a:p>
            <a:pPr marL="876300" lvl="2" indent="-457200" algn="just" eaLnBrk="1" hangingPunct="1">
              <a:lnSpc>
                <a:spcPts val="3700"/>
              </a:lnSpc>
              <a:spcBef>
                <a:spcPts val="1200"/>
              </a:spcBef>
              <a:buClrTx/>
              <a:buFont typeface="Wingdings" pitchFamily="2" charset="2"/>
              <a:buChar char="Ø"/>
            </a:pPr>
            <a:r>
              <a:rPr lang="pt-BR" sz="3200" dirty="0" smtClean="0">
                <a:solidFill>
                  <a:schemeClr val="bg2"/>
                </a:solidFill>
              </a:rPr>
              <a:t>índice de depreciação econômica.</a:t>
            </a:r>
            <a:endParaRPr lang="pt-BR" sz="2800" dirty="0" smtClean="0"/>
          </a:p>
          <a:p>
            <a:pPr marL="0" indent="0" algn="just">
              <a:spcBef>
                <a:spcPct val="0"/>
              </a:spcBef>
              <a:buFont typeface="Wingdings" pitchFamily="2" charset="2"/>
              <a:buChar char="Ø"/>
            </a:pPr>
            <a:endParaRPr lang="pt-BR" dirty="0" smtClean="0">
              <a:solidFill>
                <a:srgbClr val="4D4948"/>
              </a:solidFill>
            </a:endParaRPr>
          </a:p>
        </p:txBody>
      </p:sp>
    </p:spTree>
    <p:extLst>
      <p:ext uri="{BB962C8B-B14F-4D97-AF65-F5344CB8AC3E}">
        <p14:creationId xmlns:p14="http://schemas.microsoft.com/office/powerpoint/2010/main" val="4107634961"/>
      </p:ext>
    </p:extLst>
  </p:cSld>
  <p:clrMapOvr>
    <a:masterClrMapping/>
  </p:clrMapOv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1331640" y="0"/>
            <a:ext cx="7134944" cy="820738"/>
          </a:xfrm>
        </p:spPr>
        <p:txBody>
          <a:bodyPr/>
          <a:lstStyle/>
          <a:p>
            <a:pPr algn="ctr" eaLnBrk="1" hangingPunct="1"/>
            <a:r>
              <a:rPr lang="pt-BR" sz="2800" dirty="0" smtClean="0">
                <a:latin typeface="Eras Demi ITC" pitchFamily="34" charset="0"/>
              </a:rPr>
              <a:t/>
            </a:r>
            <a:br>
              <a:rPr lang="pt-BR" sz="2800" dirty="0" smtClean="0">
                <a:latin typeface="Eras Demi ITC" pitchFamily="34" charset="0"/>
              </a:rPr>
            </a:br>
            <a:r>
              <a:rPr lang="pt-BR" sz="2800" dirty="0" smtClean="0">
                <a:latin typeface="Eras Demi ITC" pitchFamily="34" charset="0"/>
              </a:rPr>
              <a:t>4. RDC</a:t>
            </a:r>
            <a:br>
              <a:rPr lang="pt-BR" sz="2800" dirty="0" smtClean="0">
                <a:latin typeface="Eras Demi ITC" pitchFamily="34" charset="0"/>
              </a:rPr>
            </a:br>
            <a:r>
              <a:rPr lang="pt-BR" sz="2800" dirty="0" smtClean="0">
                <a:latin typeface="Eras Demi ITC" pitchFamily="34" charset="0"/>
              </a:rPr>
              <a:t>Preferência pela forma eletrônica</a:t>
            </a:r>
            <a:br>
              <a:rPr lang="pt-BR" sz="2800" dirty="0" smtClean="0">
                <a:latin typeface="Eras Demi ITC" pitchFamily="34" charset="0"/>
              </a:rPr>
            </a:br>
            <a:endParaRPr lang="pt-BR" sz="2400" dirty="0" smtClean="0">
              <a:latin typeface="Eras Demi ITC" pitchFamily="34" charset="0"/>
            </a:endParaRPr>
          </a:p>
        </p:txBody>
      </p:sp>
      <p:sp>
        <p:nvSpPr>
          <p:cNvPr id="161795" name="Rectangle 3"/>
          <p:cNvSpPr>
            <a:spLocks noGrp="1" noChangeArrowheads="1"/>
          </p:cNvSpPr>
          <p:nvPr>
            <p:ph type="body" idx="1"/>
          </p:nvPr>
        </p:nvSpPr>
        <p:spPr>
          <a:xfrm>
            <a:off x="467544" y="836712"/>
            <a:ext cx="8208590" cy="5616624"/>
          </a:xfrm>
        </p:spPr>
        <p:txBody>
          <a:bodyPr/>
          <a:lstStyle/>
          <a:p>
            <a:pPr marL="0" indent="0" algn="just" eaLnBrk="1" hangingPunct="1">
              <a:lnSpc>
                <a:spcPct val="120000"/>
              </a:lnSpc>
              <a:spcBef>
                <a:spcPts val="1200"/>
              </a:spcBef>
              <a:buNone/>
            </a:pPr>
            <a:r>
              <a:rPr lang="pt-BR" dirty="0">
                <a:solidFill>
                  <a:schemeClr val="bg2"/>
                </a:solidFill>
              </a:rPr>
              <a:t>De acordo com o art. 13 da Lei:</a:t>
            </a:r>
          </a:p>
          <a:p>
            <a:pPr marL="457200" lvl="1" indent="-457200" algn="just" eaLnBrk="1" hangingPunct="1">
              <a:lnSpc>
                <a:spcPct val="120000"/>
              </a:lnSpc>
              <a:spcBef>
                <a:spcPts val="300"/>
              </a:spcBef>
              <a:buFont typeface="Wingdings" pitchFamily="2" charset="2"/>
              <a:buChar char="Ø"/>
            </a:pPr>
            <a:r>
              <a:rPr lang="pt-BR" dirty="0">
                <a:solidFill>
                  <a:schemeClr val="bg2"/>
                </a:solidFill>
              </a:rPr>
              <a:t>as licitações deverão ser realizadas preferencialmente sob a forma eletrônica, admitida a presencial;</a:t>
            </a:r>
          </a:p>
          <a:p>
            <a:pPr marL="457200" lvl="1" indent="-457200" algn="just" eaLnBrk="1" hangingPunct="1">
              <a:lnSpc>
                <a:spcPct val="120000"/>
              </a:lnSpc>
              <a:spcBef>
                <a:spcPts val="300"/>
              </a:spcBef>
              <a:buFont typeface="Wingdings" pitchFamily="2" charset="2"/>
              <a:buChar char="Ø"/>
            </a:pPr>
            <a:r>
              <a:rPr lang="pt-BR" dirty="0">
                <a:solidFill>
                  <a:schemeClr val="bg2"/>
                </a:solidFill>
              </a:rPr>
              <a:t>nos procedimentos realizados por meio eletrônico, a administração pública poderá determinar, como condição de validade e eficácia, que os licitantes pratiquem seus atos em formato eletrônico.</a:t>
            </a:r>
          </a:p>
          <a:p>
            <a:pPr marL="0" indent="0" algn="just" eaLnBrk="1" hangingPunct="1">
              <a:lnSpc>
                <a:spcPct val="120000"/>
              </a:lnSpc>
              <a:spcBef>
                <a:spcPts val="1200"/>
              </a:spcBef>
              <a:buNone/>
            </a:pPr>
            <a:r>
              <a:rPr lang="pt-BR" dirty="0">
                <a:solidFill>
                  <a:schemeClr val="bg2"/>
                </a:solidFill>
              </a:rPr>
              <a:t>O § 2º do art. 13 do Decreto 7.581/2011 acrescenta que as licitações sob a forma eletrônica poderão ser processadas por meio do sistema eletrônico utilizado para a modalidade pregão, de que trata o Decreto 5.450, de 31 de maio de 2005 (</a:t>
            </a:r>
            <a:r>
              <a:rPr lang="pt-BR" dirty="0" err="1">
                <a:solidFill>
                  <a:schemeClr val="bg2"/>
                </a:solidFill>
              </a:rPr>
              <a:t>Comprasnet</a:t>
            </a:r>
            <a:r>
              <a:rPr lang="pt-BR" dirty="0" smtClean="0">
                <a:solidFill>
                  <a:schemeClr val="bg2"/>
                </a:solidFill>
              </a:rPr>
              <a:t>).</a:t>
            </a:r>
            <a:endParaRPr lang="pt-BR" dirty="0">
              <a:solidFill>
                <a:schemeClr val="bg2"/>
              </a:solidFill>
            </a:endParaRPr>
          </a:p>
        </p:txBody>
      </p:sp>
    </p:spTree>
    <p:extLst>
      <p:ext uri="{BB962C8B-B14F-4D97-AF65-F5344CB8AC3E}">
        <p14:creationId xmlns:p14="http://schemas.microsoft.com/office/powerpoint/2010/main" val="2779527519"/>
      </p:ext>
    </p:extLst>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ctr" eaLnBrk="1" hangingPunct="1"/>
            <a:r>
              <a:rPr lang="pt-BR" sz="2800" dirty="0" smtClean="0">
                <a:latin typeface="Eras Demi ITC" pitchFamily="34" charset="0"/>
              </a:rPr>
              <a:t> 4. RDC</a:t>
            </a:r>
            <a:br>
              <a:rPr lang="pt-BR" sz="2800" dirty="0" smtClean="0">
                <a:latin typeface="Eras Demi ITC" pitchFamily="34" charset="0"/>
              </a:rPr>
            </a:br>
            <a:r>
              <a:rPr lang="pt-BR" sz="2800" dirty="0" smtClean="0">
                <a:latin typeface="Eras Demi ITC" pitchFamily="34" charset="0"/>
              </a:rPr>
              <a:t>Apresentação das propostas ou lances</a:t>
            </a:r>
          </a:p>
        </p:txBody>
      </p:sp>
      <p:sp>
        <p:nvSpPr>
          <p:cNvPr id="33795" name="Rectangle 3"/>
          <p:cNvSpPr>
            <a:spLocks noGrp="1" noChangeArrowheads="1"/>
          </p:cNvSpPr>
          <p:nvPr>
            <p:ph type="body" idx="1"/>
          </p:nvPr>
        </p:nvSpPr>
        <p:spPr>
          <a:xfrm>
            <a:off x="449263" y="1262063"/>
            <a:ext cx="8370887" cy="4614862"/>
          </a:xfrm>
        </p:spPr>
        <p:txBody>
          <a:bodyPr/>
          <a:lstStyle/>
          <a:p>
            <a:pPr marL="0" indent="0" algn="just" eaLnBrk="1" hangingPunct="1">
              <a:lnSpc>
                <a:spcPts val="3200"/>
              </a:lnSpc>
              <a:spcBef>
                <a:spcPts val="1200"/>
              </a:spcBef>
              <a:spcAft>
                <a:spcPts val="1200"/>
              </a:spcAft>
              <a:buFont typeface="Wingdings" pitchFamily="2" charset="2"/>
              <a:buNone/>
            </a:pPr>
            <a:r>
              <a:rPr lang="pt-BR" sz="2600" dirty="0" smtClean="0">
                <a:solidFill>
                  <a:schemeClr val="bg2"/>
                </a:solidFill>
              </a:rPr>
              <a:t>Possibilidade de adoção de modos de disputa aberto, fechado ou combinado (art. 16 da Lei do RDC).</a:t>
            </a:r>
          </a:p>
          <a:p>
            <a:pPr marL="0" indent="0" algn="just" eaLnBrk="1" hangingPunct="1">
              <a:lnSpc>
                <a:spcPts val="3200"/>
              </a:lnSpc>
              <a:spcBef>
                <a:spcPts val="1200"/>
              </a:spcBef>
              <a:spcAft>
                <a:spcPts val="1200"/>
              </a:spcAft>
              <a:buFont typeface="Wingdings" pitchFamily="2" charset="2"/>
              <a:buNone/>
            </a:pPr>
            <a:r>
              <a:rPr lang="pt-BR" sz="2600" dirty="0" smtClean="0">
                <a:solidFill>
                  <a:schemeClr val="bg2"/>
                </a:solidFill>
              </a:rPr>
              <a:t>No modo de </a:t>
            </a:r>
            <a:r>
              <a:rPr lang="pt-BR" sz="2600" b="1" dirty="0" smtClean="0">
                <a:solidFill>
                  <a:schemeClr val="bg2"/>
                </a:solidFill>
              </a:rPr>
              <a:t>disputa aberto</a:t>
            </a:r>
            <a:r>
              <a:rPr lang="pt-BR" sz="2600" dirty="0" smtClean="0">
                <a:solidFill>
                  <a:schemeClr val="bg2"/>
                </a:solidFill>
              </a:rPr>
              <a:t>, os licitantes apresentarão suas ofertas por meio de lances públicos e sucessivos, crescentes ou decrescentes, conforme o critério de julgamento adotado.</a:t>
            </a:r>
          </a:p>
          <a:p>
            <a:pPr marL="0" indent="0" algn="just" eaLnBrk="1" hangingPunct="1">
              <a:lnSpc>
                <a:spcPts val="3200"/>
              </a:lnSpc>
              <a:spcBef>
                <a:spcPts val="1200"/>
              </a:spcBef>
              <a:spcAft>
                <a:spcPts val="1200"/>
              </a:spcAft>
              <a:buFont typeface="Wingdings" pitchFamily="2" charset="2"/>
              <a:buNone/>
            </a:pPr>
            <a:r>
              <a:rPr lang="pt-BR" sz="2600" dirty="0" smtClean="0">
                <a:solidFill>
                  <a:schemeClr val="bg2"/>
                </a:solidFill>
              </a:rPr>
              <a:t>No modo de </a:t>
            </a:r>
            <a:r>
              <a:rPr lang="pt-BR" sz="2600" b="1" dirty="0" smtClean="0">
                <a:solidFill>
                  <a:schemeClr val="bg2"/>
                </a:solidFill>
              </a:rPr>
              <a:t>disputa fechado</a:t>
            </a:r>
            <a:r>
              <a:rPr lang="pt-BR" sz="2600" dirty="0" smtClean="0">
                <a:solidFill>
                  <a:schemeClr val="bg2"/>
                </a:solidFill>
              </a:rPr>
              <a:t>, as propostas apresentadas pelos licitantes serão sigilosas até a data e hora designadas para que sejam divulgadas.</a:t>
            </a:r>
            <a:endParaRPr lang="pt-BR" sz="2600" dirty="0" smtClean="0">
              <a:solidFill>
                <a:srgbClr val="7030A0"/>
              </a:solidFill>
            </a:endParaRPr>
          </a:p>
        </p:txBody>
      </p:sp>
    </p:spTree>
    <p:extLst>
      <p:ext uri="{BB962C8B-B14F-4D97-AF65-F5344CB8AC3E}">
        <p14:creationId xmlns:p14="http://schemas.microsoft.com/office/powerpoint/2010/main" val="846966091"/>
      </p:ext>
    </p:extLst>
  </p:cSld>
  <p:clrMapOvr>
    <a:masterClrMapping/>
  </p:clrMapOv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ítulo 1"/>
          <p:cNvSpPr>
            <a:spLocks noGrp="1"/>
          </p:cNvSpPr>
          <p:nvPr>
            <p:ph type="title"/>
          </p:nvPr>
        </p:nvSpPr>
        <p:spPr>
          <a:xfrm>
            <a:off x="1114425" y="115888"/>
            <a:ext cx="7696200" cy="633412"/>
          </a:xfrm>
        </p:spPr>
        <p:txBody>
          <a:bodyPr/>
          <a:lstStyle/>
          <a:p>
            <a:pPr algn="ctr"/>
            <a:r>
              <a:rPr lang="pt-BR" sz="2800" dirty="0" smtClean="0">
                <a:latin typeface="Eras Demi ITC" pitchFamily="34" charset="0"/>
              </a:rPr>
              <a:t> 4. RDC </a:t>
            </a:r>
            <a:br>
              <a:rPr lang="pt-BR" sz="2800" dirty="0" smtClean="0">
                <a:latin typeface="Eras Demi ITC" pitchFamily="34" charset="0"/>
              </a:rPr>
            </a:br>
            <a:r>
              <a:rPr lang="pt-BR" sz="2800" dirty="0" smtClean="0">
                <a:latin typeface="Eras Demi ITC" pitchFamily="34" charset="0"/>
              </a:rPr>
              <a:t>Apresentação das propostas ou lances</a:t>
            </a:r>
            <a:endParaRPr lang="pt-BR" dirty="0" smtClean="0"/>
          </a:p>
        </p:txBody>
      </p:sp>
      <p:sp>
        <p:nvSpPr>
          <p:cNvPr id="3" name="Espaço Reservado para Conteúdo 2"/>
          <p:cNvSpPr>
            <a:spLocks noGrp="1"/>
          </p:cNvSpPr>
          <p:nvPr>
            <p:ph idx="1"/>
          </p:nvPr>
        </p:nvSpPr>
        <p:spPr>
          <a:xfrm>
            <a:off x="539750" y="1125538"/>
            <a:ext cx="8135938" cy="4824412"/>
          </a:xfrm>
        </p:spPr>
        <p:txBody>
          <a:bodyPr/>
          <a:lstStyle/>
          <a:p>
            <a:pPr marL="0" indent="0" algn="just" eaLnBrk="1" hangingPunct="1">
              <a:lnSpc>
                <a:spcPts val="3200"/>
              </a:lnSpc>
              <a:spcBef>
                <a:spcPts val="1200"/>
              </a:spcBef>
              <a:spcAft>
                <a:spcPts val="1200"/>
              </a:spcAft>
              <a:buFont typeface="Wingdings" pitchFamily="2" charset="2"/>
              <a:buNone/>
              <a:defRPr/>
            </a:pPr>
            <a:r>
              <a:rPr lang="pt-BR" sz="2800" dirty="0" smtClean="0">
                <a:solidFill>
                  <a:schemeClr val="bg2"/>
                </a:solidFill>
              </a:rPr>
              <a:t>De acordo com o art. 23 do Decreto 7.581/2011, os modos de disputa poderão ser combinados da seguinte forma:</a:t>
            </a:r>
          </a:p>
          <a:p>
            <a:pPr marL="457200" indent="-457200" algn="just" eaLnBrk="1" hangingPunct="1">
              <a:lnSpc>
                <a:spcPts val="3200"/>
              </a:lnSpc>
              <a:spcBef>
                <a:spcPts val="1200"/>
              </a:spcBef>
              <a:spcAft>
                <a:spcPts val="1200"/>
              </a:spcAft>
              <a:buClrTx/>
              <a:buSzPct val="101000"/>
              <a:buFont typeface="Wingdings" pitchFamily="2" charset="2"/>
              <a:buChar char="Ø"/>
              <a:defRPr/>
            </a:pPr>
            <a:r>
              <a:rPr lang="pt-BR" sz="2600" dirty="0" smtClean="0">
                <a:solidFill>
                  <a:schemeClr val="bg2"/>
                </a:solidFill>
              </a:rPr>
              <a:t>iniciando-se pelo modo disputa fechado, com a classificação para a etapa subsequente das três melhores propostas e o início da  disputa aberta com a apresentação de lances sucessivos; ou</a:t>
            </a:r>
          </a:p>
          <a:p>
            <a:pPr marL="457200" indent="-457200" algn="just" eaLnBrk="1" hangingPunct="1">
              <a:lnSpc>
                <a:spcPts val="3200"/>
              </a:lnSpc>
              <a:spcBef>
                <a:spcPts val="1200"/>
              </a:spcBef>
              <a:spcAft>
                <a:spcPts val="1200"/>
              </a:spcAft>
              <a:buClrTx/>
              <a:buSzPct val="101000"/>
              <a:buFont typeface="Wingdings" pitchFamily="2" charset="2"/>
              <a:buChar char="Ø"/>
              <a:defRPr/>
            </a:pPr>
            <a:r>
              <a:rPr lang="pt-BR" sz="2600" dirty="0" smtClean="0">
                <a:solidFill>
                  <a:schemeClr val="bg2"/>
                </a:solidFill>
              </a:rPr>
              <a:t>iniciando-se pelo modo disputa aberto, quando os licitantes que apresentarem as três melhores propostas oferecerão propostas finais, fechadas.</a:t>
            </a:r>
          </a:p>
          <a:p>
            <a:pPr>
              <a:buFont typeface="Wingdings" pitchFamily="2" charset="2"/>
              <a:buNone/>
              <a:defRPr/>
            </a:pPr>
            <a:endParaRPr lang="pt-BR" dirty="0"/>
          </a:p>
        </p:txBody>
      </p:sp>
    </p:spTree>
    <p:extLst>
      <p:ext uri="{BB962C8B-B14F-4D97-AF65-F5344CB8AC3E}">
        <p14:creationId xmlns:p14="http://schemas.microsoft.com/office/powerpoint/2010/main" val="770759971"/>
      </p:ext>
    </p:extLst>
  </p:cSld>
  <p:clrMapOvr>
    <a:masterClrMapping/>
  </p:clrMapOvr>
  <p:transition/>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ctr" eaLnBrk="1" hangingPunct="1"/>
            <a:r>
              <a:rPr lang="pt-BR" sz="2800" dirty="0">
                <a:latin typeface="Eras Demi ITC" pitchFamily="34" charset="0"/>
              </a:rPr>
              <a:t> 4. RDC </a:t>
            </a:r>
            <a:br>
              <a:rPr lang="pt-BR" sz="2800" dirty="0">
                <a:latin typeface="Eras Demi ITC" pitchFamily="34" charset="0"/>
              </a:rPr>
            </a:br>
            <a:r>
              <a:rPr lang="pt-BR" sz="2800" dirty="0">
                <a:latin typeface="Eras Demi ITC" pitchFamily="34" charset="0"/>
              </a:rPr>
              <a:t>Apresentação das propostas ou lances</a:t>
            </a:r>
            <a:endParaRPr lang="pt-BR" sz="2800" dirty="0" smtClean="0">
              <a:latin typeface="Eras Demi ITC" pitchFamily="34" charset="0"/>
            </a:endParaRPr>
          </a:p>
        </p:txBody>
      </p:sp>
      <p:sp>
        <p:nvSpPr>
          <p:cNvPr id="35843" name="Rectangle 3"/>
          <p:cNvSpPr>
            <a:spLocks noGrp="1" noChangeArrowheads="1"/>
          </p:cNvSpPr>
          <p:nvPr>
            <p:ph type="body" idx="1"/>
          </p:nvPr>
        </p:nvSpPr>
        <p:spPr>
          <a:xfrm>
            <a:off x="539750" y="908050"/>
            <a:ext cx="8353425" cy="5473700"/>
          </a:xfrm>
        </p:spPr>
        <p:txBody>
          <a:bodyPr/>
          <a:lstStyle/>
          <a:p>
            <a:pPr marL="0" indent="0" algn="just" eaLnBrk="1" hangingPunct="1">
              <a:lnSpc>
                <a:spcPct val="120000"/>
              </a:lnSpc>
              <a:spcBef>
                <a:spcPts val="2400"/>
              </a:spcBef>
              <a:buFont typeface="Wingdings" pitchFamily="2" charset="2"/>
              <a:buNone/>
            </a:pPr>
            <a:r>
              <a:rPr lang="pt-BR" sz="2600" dirty="0" smtClean="0">
                <a:solidFill>
                  <a:schemeClr val="bg2"/>
                </a:solidFill>
              </a:rPr>
              <a:t>Em princípio, não se pode afirmar qual modo de disputa é mais eficiente para ampliar a competitividade do certame. </a:t>
            </a:r>
          </a:p>
          <a:p>
            <a:pPr marL="0" indent="0" algn="just" eaLnBrk="1" hangingPunct="1">
              <a:lnSpc>
                <a:spcPct val="120000"/>
              </a:lnSpc>
              <a:spcBef>
                <a:spcPts val="2400"/>
              </a:spcBef>
              <a:buFont typeface="Wingdings" pitchFamily="2" charset="2"/>
              <a:buNone/>
            </a:pPr>
            <a:r>
              <a:rPr lang="pt-BR" sz="2600" dirty="0" smtClean="0">
                <a:solidFill>
                  <a:schemeClr val="bg2"/>
                </a:solidFill>
              </a:rPr>
              <a:t>A experiência da apresentação de lances no modo de disputa aberto vem apresentado bons resultados na modalidade pregão, no sentido de serem propiciadas ofertas mais vantajosas para a Administração.</a:t>
            </a:r>
          </a:p>
          <a:p>
            <a:pPr marL="0" indent="0" algn="just" eaLnBrk="1" hangingPunct="1">
              <a:lnSpc>
                <a:spcPct val="120000"/>
              </a:lnSpc>
              <a:spcBef>
                <a:spcPts val="2400"/>
              </a:spcBef>
              <a:buFont typeface="Wingdings" pitchFamily="2" charset="2"/>
              <a:buNone/>
            </a:pPr>
            <a:r>
              <a:rPr lang="pt-BR" sz="2600" dirty="0" smtClean="0">
                <a:solidFill>
                  <a:schemeClr val="bg2"/>
                </a:solidFill>
              </a:rPr>
              <a:t>Assim, é positiva a possibilidade de o gestor adotar esse procedimento, podendo combiná-lo ou não com a apresentação de propostas fechadas. </a:t>
            </a:r>
          </a:p>
        </p:txBody>
      </p:sp>
    </p:spTree>
    <p:extLst>
      <p:ext uri="{BB962C8B-B14F-4D97-AF65-F5344CB8AC3E}">
        <p14:creationId xmlns:p14="http://schemas.microsoft.com/office/powerpoint/2010/main" val="384032406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Visao geral do projeto">
  <a:themeElements>
    <a:clrScheme name="">
      <a:dk1>
        <a:srgbClr val="FFFFFF"/>
      </a:dk1>
      <a:lt1>
        <a:srgbClr val="FFFFFF"/>
      </a:lt1>
      <a:dk2>
        <a:srgbClr val="CBCBCB"/>
      </a:dk2>
      <a:lt2>
        <a:srgbClr val="000000"/>
      </a:lt2>
      <a:accent1>
        <a:srgbClr val="00CCFF"/>
      </a:accent1>
      <a:accent2>
        <a:srgbClr val="00FFCC"/>
      </a:accent2>
      <a:accent3>
        <a:srgbClr val="FFFFFF"/>
      </a:accent3>
      <a:accent4>
        <a:srgbClr val="DADADA"/>
      </a:accent4>
      <a:accent5>
        <a:srgbClr val="AAE2FF"/>
      </a:accent5>
      <a:accent6>
        <a:srgbClr val="00E7B9"/>
      </a:accent6>
      <a:hlink>
        <a:srgbClr val="FF3300"/>
      </a:hlink>
      <a:folHlink>
        <a:srgbClr val="FF7C80"/>
      </a:folHlink>
    </a:clrScheme>
    <a:fontScheme name="Visao geral do projeto">
      <a:majorFont>
        <a:latin typeface="Square721 Ex BT"/>
        <a:ea typeface=""/>
        <a:cs typeface=""/>
      </a:majorFont>
      <a:minorFont>
        <a:latin typeface="Eras Demi ITC"/>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600" b="0" i="0" u="none" strike="noStrike" cap="none" normalizeH="0" baseline="0" smtClean="0">
            <a:ln>
              <a:noFill/>
            </a:ln>
            <a:solidFill>
              <a:schemeClr val="tx1"/>
            </a:solidFill>
            <a:effectLst/>
            <a:latin typeface="Eras Demi ITC"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600" b="0" i="0" u="none" strike="noStrike" cap="none" normalizeH="0" baseline="0" smtClean="0">
            <a:ln>
              <a:noFill/>
            </a:ln>
            <a:solidFill>
              <a:schemeClr val="tx1"/>
            </a:solidFill>
            <a:effectLst/>
            <a:latin typeface="Eras Demi ITC" pitchFamily="34" charset="0"/>
          </a:defRPr>
        </a:defPPr>
      </a:lstStyle>
    </a:lnDef>
  </a:objectDefaults>
  <a:extraClrSchemeLst>
    <a:extraClrScheme>
      <a:clrScheme name="Visao geral do projeto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Visao geral do projeto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Visao geral do projeto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20946</TotalTime>
  <Words>9345</Words>
  <Application>Microsoft Office PowerPoint</Application>
  <PresentationFormat>Apresentação na tela (4:3)</PresentationFormat>
  <Paragraphs>684</Paragraphs>
  <Slides>145</Slides>
  <Notes>76</Notes>
  <HiddenSlides>0</HiddenSlides>
  <MMClips>0</MMClips>
  <ScaleCrop>false</ScaleCrop>
  <HeadingPairs>
    <vt:vector size="4" baseType="variant">
      <vt:variant>
        <vt:lpstr>Tema</vt:lpstr>
      </vt:variant>
      <vt:variant>
        <vt:i4>1</vt:i4>
      </vt:variant>
      <vt:variant>
        <vt:lpstr>Títulos de slides</vt:lpstr>
      </vt:variant>
      <vt:variant>
        <vt:i4>145</vt:i4>
      </vt:variant>
    </vt:vector>
  </HeadingPairs>
  <TitlesOfParts>
    <vt:vector size="146" baseType="lpstr">
      <vt:lpstr>Visao geral do projeto</vt:lpstr>
      <vt:lpstr>Apresentação do PowerPoint</vt:lpstr>
      <vt:lpstr>Considerações Gerais</vt:lpstr>
      <vt:lpstr>Parte I - Sumário</vt:lpstr>
      <vt:lpstr>1. O aumento da discricionariedade administrativa e da função de controle externo</vt:lpstr>
      <vt:lpstr>1. O aumento da discricionariedade administrativa e da função de controle externo</vt:lpstr>
      <vt:lpstr>2. A sobrecarga política</vt:lpstr>
      <vt:lpstr>2. A sobrecarga política</vt:lpstr>
      <vt:lpstr>2. A sobrecarga política</vt:lpstr>
      <vt:lpstr>2. A sobrecarga política</vt:lpstr>
      <vt:lpstr>2. A sobrecarga política</vt:lpstr>
      <vt:lpstr>2. A sobrecarga política</vt:lpstr>
      <vt:lpstr>2. A sobrecarga política</vt:lpstr>
      <vt:lpstr>2. A sobrecarga política</vt:lpstr>
      <vt:lpstr>2. A sobrecarga política</vt:lpstr>
      <vt:lpstr>2. A sobrecarga política</vt:lpstr>
      <vt:lpstr>2. A sobrecarga política</vt:lpstr>
      <vt:lpstr>2. A sobrecarga política</vt:lpstr>
      <vt:lpstr>2. A sobrecarga política</vt:lpstr>
      <vt:lpstr>2. A sobrecarga política</vt:lpstr>
      <vt:lpstr>2. A sobrecarga política</vt:lpstr>
      <vt:lpstr>2. A sobrecarga política</vt:lpstr>
      <vt:lpstr>3. O cenário de atuação dos tribunais de contas</vt:lpstr>
      <vt:lpstr>3. O cenário de atuação dos tribunais de contas</vt:lpstr>
      <vt:lpstr>3. O cenário de atuação dos tribunais de contas</vt:lpstr>
      <vt:lpstr>3. O cenário de atuação dos tribunais de contas</vt:lpstr>
      <vt:lpstr>3. O cenário de atuação dos tribunais de contas</vt:lpstr>
      <vt:lpstr>3. O cenário de atuação dos tribunais de contas</vt:lpstr>
      <vt:lpstr>3. O cenário de atuação dos tribunais de contas</vt:lpstr>
      <vt:lpstr>3. O cenário de atuação dos tribunais de contas</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4. Os espaços da regulamentação,  da política e do controle</vt:lpstr>
      <vt:lpstr>Parte II</vt:lpstr>
      <vt:lpstr>Apresentação do PowerPoint</vt:lpstr>
      <vt:lpstr>1. Fundamento constitucional das licitações</vt:lpstr>
      <vt:lpstr>1. Fundamento constitucional das licitações</vt:lpstr>
      <vt:lpstr>1. Fundamento constitucional das licitações</vt:lpstr>
      <vt:lpstr>1. Fundamento constitucional das licitações</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2. Lei 8.666/1993 – necessidade de modernização</vt:lpstr>
      <vt:lpstr>3. Lei do Pregão</vt:lpstr>
      <vt:lpstr>3. Lei do Pregão</vt:lpstr>
      <vt:lpstr>3. Lei do Pregão</vt:lpstr>
      <vt:lpstr>3. Lei do Pregão</vt:lpstr>
      <vt:lpstr>3. Lei do Pregão</vt:lpstr>
      <vt:lpstr>4. RDC</vt:lpstr>
      <vt:lpstr>4. RDC</vt:lpstr>
      <vt:lpstr>4. RDC</vt:lpstr>
      <vt:lpstr>4. RDC</vt:lpstr>
      <vt:lpstr>4. RDC</vt:lpstr>
      <vt:lpstr>4. RDC</vt:lpstr>
      <vt:lpstr> 4. RDC Princípios e Diretrizes  Aplicáveis  </vt:lpstr>
      <vt:lpstr> 4. RDC Princípios e Diretrizes  Aplicáveis  </vt:lpstr>
      <vt:lpstr> 4. RDC Princípios e Diretrizes  Aplicáveis  </vt:lpstr>
      <vt:lpstr> 4. RDC Princípios e Diretrizes  Aplicáveis  </vt:lpstr>
      <vt:lpstr> 4. RDC Princípios e Diretrizes  Aplicáveis  </vt:lpstr>
      <vt:lpstr> 4. RDC Princípios e Diretrizes  Aplicáveis  </vt:lpstr>
      <vt:lpstr> 4. RDC Princípios e Diretrizes  Aplicáveis  </vt:lpstr>
      <vt:lpstr> 4. RDC Preferência pela forma eletrônica </vt:lpstr>
      <vt:lpstr> 4. RDC Apresentação das propostas ou lances</vt:lpstr>
      <vt:lpstr> 4. RDC  Apresentação das propostas ou lances</vt:lpstr>
      <vt:lpstr> 4. RDC  Apresentação das propostas ou lances</vt:lpstr>
      <vt:lpstr>4. RDC Critérios de Julgamento (arts. 18 a 23 da Lei)</vt:lpstr>
      <vt:lpstr>4. RDC Critérios de Julgamento (arts. 18 a 23 da Lei)</vt:lpstr>
      <vt:lpstr>4. RDC Critérios de Julgamento (arts. 18 a 23 da Lei)</vt:lpstr>
      <vt:lpstr>4. RDC Critérios de Julgamento (arts. 18 a 23 da Lei)</vt:lpstr>
      <vt:lpstr>4. RDC Divulgação do Orçamento</vt:lpstr>
      <vt:lpstr>4. RDC Divulgação do Orçamento</vt:lpstr>
      <vt:lpstr>4. RDC Negociação</vt:lpstr>
      <vt:lpstr>4. RDC  Habilitação (art. 14 da Lei)</vt:lpstr>
      <vt:lpstr>4. RDC  Habilitação (art. 14 da Lei)</vt:lpstr>
      <vt:lpstr>4. RDC Fase Recursal </vt:lpstr>
      <vt:lpstr>4. RDC Remuneração Variável</vt:lpstr>
      <vt:lpstr>4. RDC Remuneração Variável</vt:lpstr>
      <vt:lpstr>4. RDC Contratação Simultânea do mesmo Objeto</vt:lpstr>
      <vt:lpstr>4. RDC Contrato de Eficiência</vt:lpstr>
      <vt:lpstr>4. RDC Contrato de Eficiência</vt:lpstr>
      <vt:lpstr>4. RDC Obras e serviços de engenharia</vt:lpstr>
      <vt:lpstr>4. RDC Regime de  Contratação Integrada</vt:lpstr>
      <vt:lpstr>4. RDC Regime de  Contratação Integrada</vt:lpstr>
      <vt:lpstr>4. RDC Regime de  Contratação Integrada</vt:lpstr>
      <vt:lpstr>4. RDC Regime de  Contratação Integrada</vt:lpstr>
      <vt:lpstr>4. RDC Regime de  Contratação Integrada</vt:lpstr>
      <vt:lpstr>4. RDC Procedimentos Auxiliares</vt:lpstr>
      <vt:lpstr>Pré-qualificação permanente</vt:lpstr>
      <vt:lpstr>Pré-qualificação permanente</vt:lpstr>
      <vt:lpstr>Pré-qualificação permanente</vt:lpstr>
      <vt:lpstr> Cadastramento</vt:lpstr>
      <vt:lpstr>Sistema de Registro de Preços</vt:lpstr>
      <vt:lpstr>      Sistema de Registro de Preços  </vt:lpstr>
      <vt:lpstr>Sistema de Registro de Preços</vt:lpstr>
      <vt:lpstr>Sistema de Registro de Preços</vt:lpstr>
      <vt:lpstr>Adesão  </vt:lpstr>
      <vt:lpstr>Adesão</vt:lpstr>
      <vt:lpstr>Adesão</vt:lpstr>
      <vt:lpstr>Adesão</vt:lpstr>
      <vt:lpstr>Adesão</vt:lpstr>
      <vt:lpstr>Catálogo Eletrônico de Padronização</vt:lpstr>
      <vt:lpstr>4. RDC Panorama atual</vt:lpstr>
      <vt:lpstr>4. RDC Panorama atual</vt:lpstr>
      <vt:lpstr>4. RDC Panorama atual (Infraero)</vt:lpstr>
      <vt:lpstr>4. RDC Panorama atual (DNIT)</vt:lpstr>
      <vt:lpstr>5. Conclusão</vt:lpstr>
      <vt:lpstr>5. Conclusão</vt:lpstr>
      <vt:lpstr>5. Conclusão</vt:lpstr>
      <vt:lpstr>5. Conclusão</vt:lpstr>
      <vt:lpstr>5. Conclusão</vt:lpstr>
      <vt:lpstr>5. Conclusão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Karine Lilian de Sousa Costa Machado</dc:creator>
  <cp:lastModifiedBy>Alexandre Alfaix de Assis</cp:lastModifiedBy>
  <cp:revision>2214</cp:revision>
  <cp:lastPrinted>2014-12-10T19:06:50Z</cp:lastPrinted>
  <dcterms:created xsi:type="dcterms:W3CDTF">1601-01-01T00:00:00Z</dcterms:created>
  <dcterms:modified xsi:type="dcterms:W3CDTF">2014-12-17T14:33:00Z</dcterms:modified>
</cp:coreProperties>
</file>